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0" r:id="rId2"/>
    <p:sldId id="258" r:id="rId3"/>
    <p:sldId id="261" r:id="rId4"/>
    <p:sldId id="278" r:id="rId5"/>
    <p:sldId id="260" r:id="rId6"/>
    <p:sldId id="272" r:id="rId7"/>
    <p:sldId id="286" r:id="rId8"/>
    <p:sldId id="274" r:id="rId9"/>
    <p:sldId id="280" r:id="rId10"/>
    <p:sldId id="281" r:id="rId11"/>
    <p:sldId id="283" r:id="rId12"/>
    <p:sldId id="282" r:id="rId13"/>
    <p:sldId id="268" r:id="rId14"/>
    <p:sldId id="277" r:id="rId15"/>
    <p:sldId id="267" r:id="rId16"/>
    <p:sldId id="285" r:id="rId17"/>
    <p:sldId id="284" r:id="rId18"/>
    <p:sldId id="26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76"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3 YEAR OLDS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Sheet2!$I$2</c:f>
              <c:strCache>
                <c:ptCount val="1"/>
                <c:pt idx="0">
                  <c:v>M</c:v>
                </c:pt>
              </c:strCache>
            </c:strRef>
          </c:tx>
          <c:spPr>
            <a:solidFill>
              <a:schemeClr val="accent1"/>
            </a:solidFill>
            <a:ln>
              <a:noFill/>
            </a:ln>
            <a:effectLst/>
          </c:spPr>
          <c:invertIfNegative val="0"/>
          <c:cat>
            <c:strRef>
              <c:f>Sheet2!$H$3:$H$7</c:f>
              <c:strCache>
                <c:ptCount val="5"/>
                <c:pt idx="0">
                  <c:v>U</c:v>
                </c:pt>
                <c:pt idx="1">
                  <c:v>N</c:v>
                </c:pt>
                <c:pt idx="2">
                  <c:v>OW</c:v>
                </c:pt>
                <c:pt idx="3">
                  <c:v>OB</c:v>
                </c:pt>
                <c:pt idx="4">
                  <c:v>MO</c:v>
                </c:pt>
              </c:strCache>
            </c:strRef>
          </c:cat>
          <c:val>
            <c:numRef>
              <c:f>Sheet2!$I$3:$I$7</c:f>
              <c:numCache>
                <c:formatCode>0.00</c:formatCode>
                <c:ptCount val="5"/>
                <c:pt idx="0">
                  <c:v>7.6923076923076925</c:v>
                </c:pt>
                <c:pt idx="1">
                  <c:v>71.978021978021971</c:v>
                </c:pt>
                <c:pt idx="2">
                  <c:v>9.3406593406593412</c:v>
                </c:pt>
                <c:pt idx="3">
                  <c:v>4.9450549450549453</c:v>
                </c:pt>
                <c:pt idx="4">
                  <c:v>6.0439560439560438</c:v>
                </c:pt>
              </c:numCache>
            </c:numRef>
          </c:val>
          <c:extLst>
            <c:ext xmlns:c16="http://schemas.microsoft.com/office/drawing/2014/chart" uri="{C3380CC4-5D6E-409C-BE32-E72D297353CC}">
              <c16:uniqueId val="{00000000-3EC7-4711-BD27-F1F2DFC6CF06}"/>
            </c:ext>
          </c:extLst>
        </c:ser>
        <c:ser>
          <c:idx val="1"/>
          <c:order val="1"/>
          <c:tx>
            <c:strRef>
              <c:f>Sheet2!$J$2</c:f>
              <c:strCache>
                <c:ptCount val="1"/>
                <c:pt idx="0">
                  <c:v>F</c:v>
                </c:pt>
              </c:strCache>
            </c:strRef>
          </c:tx>
          <c:spPr>
            <a:solidFill>
              <a:schemeClr val="accent2"/>
            </a:solidFill>
            <a:ln>
              <a:noFill/>
            </a:ln>
            <a:effectLst/>
          </c:spPr>
          <c:invertIfNegative val="0"/>
          <c:cat>
            <c:strRef>
              <c:f>Sheet2!$H$3:$H$7</c:f>
              <c:strCache>
                <c:ptCount val="5"/>
                <c:pt idx="0">
                  <c:v>U</c:v>
                </c:pt>
                <c:pt idx="1">
                  <c:v>N</c:v>
                </c:pt>
                <c:pt idx="2">
                  <c:v>OW</c:v>
                </c:pt>
                <c:pt idx="3">
                  <c:v>OB</c:v>
                </c:pt>
                <c:pt idx="4">
                  <c:v>MO</c:v>
                </c:pt>
              </c:strCache>
            </c:strRef>
          </c:cat>
          <c:val>
            <c:numRef>
              <c:f>Sheet2!$J$3:$J$7</c:f>
              <c:numCache>
                <c:formatCode>0.00</c:formatCode>
                <c:ptCount val="5"/>
                <c:pt idx="0">
                  <c:v>3.6363636363636362</c:v>
                </c:pt>
                <c:pt idx="1">
                  <c:v>61.81818181818182</c:v>
                </c:pt>
                <c:pt idx="2">
                  <c:v>20</c:v>
                </c:pt>
                <c:pt idx="3">
                  <c:v>10.303030303030303</c:v>
                </c:pt>
                <c:pt idx="4">
                  <c:v>4.2424242424242422</c:v>
                </c:pt>
              </c:numCache>
            </c:numRef>
          </c:val>
          <c:extLst>
            <c:ext xmlns:c16="http://schemas.microsoft.com/office/drawing/2014/chart" uri="{C3380CC4-5D6E-409C-BE32-E72D297353CC}">
              <c16:uniqueId val="{00000001-3EC7-4711-BD27-F1F2DFC6CF06}"/>
            </c:ext>
          </c:extLst>
        </c:ser>
        <c:dLbls>
          <c:showLegendKey val="0"/>
          <c:showVal val="0"/>
          <c:showCatName val="0"/>
          <c:showSerName val="0"/>
          <c:showPercent val="0"/>
          <c:showBubbleSize val="0"/>
        </c:dLbls>
        <c:gapWidth val="219"/>
        <c:overlap val="-27"/>
        <c:axId val="608442144"/>
        <c:axId val="608440504"/>
      </c:barChart>
      <c:catAx>
        <c:axId val="608442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08440504"/>
        <c:crosses val="autoZero"/>
        <c:auto val="1"/>
        <c:lblAlgn val="ctr"/>
        <c:lblOffset val="100"/>
        <c:noMultiLvlLbl val="0"/>
      </c:catAx>
      <c:valAx>
        <c:axId val="6084405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084421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8 YEAR OLDS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Sheet17!$K$2</c:f>
              <c:strCache>
                <c:ptCount val="1"/>
                <c:pt idx="0">
                  <c:v>M</c:v>
                </c:pt>
              </c:strCache>
            </c:strRef>
          </c:tx>
          <c:spPr>
            <a:solidFill>
              <a:schemeClr val="accent1"/>
            </a:solidFill>
            <a:ln>
              <a:noFill/>
            </a:ln>
            <a:effectLst/>
          </c:spPr>
          <c:invertIfNegative val="0"/>
          <c:cat>
            <c:strRef>
              <c:f>Sheet17!$J$3:$J$8</c:f>
              <c:strCache>
                <c:ptCount val="5"/>
                <c:pt idx="0">
                  <c:v>U</c:v>
                </c:pt>
                <c:pt idx="1">
                  <c:v>N</c:v>
                </c:pt>
                <c:pt idx="2">
                  <c:v>OW</c:v>
                </c:pt>
                <c:pt idx="3">
                  <c:v>OB</c:v>
                </c:pt>
                <c:pt idx="4">
                  <c:v>MO</c:v>
                </c:pt>
              </c:strCache>
            </c:strRef>
          </c:cat>
          <c:val>
            <c:numRef>
              <c:f>Sheet17!$K$3:$K$8</c:f>
              <c:numCache>
                <c:formatCode>0.00</c:formatCode>
                <c:ptCount val="6"/>
                <c:pt idx="0">
                  <c:v>4.2780748663101607</c:v>
                </c:pt>
                <c:pt idx="1">
                  <c:v>66.310160427807489</c:v>
                </c:pt>
                <c:pt idx="2">
                  <c:v>15.508021390374331</c:v>
                </c:pt>
                <c:pt idx="3">
                  <c:v>7.4866310160427805</c:v>
                </c:pt>
                <c:pt idx="4">
                  <c:v>6.4171122994652405</c:v>
                </c:pt>
              </c:numCache>
            </c:numRef>
          </c:val>
          <c:extLst>
            <c:ext xmlns:c16="http://schemas.microsoft.com/office/drawing/2014/chart" uri="{C3380CC4-5D6E-409C-BE32-E72D297353CC}">
              <c16:uniqueId val="{00000000-E31D-4652-90BA-8B5CD0B9E9F5}"/>
            </c:ext>
          </c:extLst>
        </c:ser>
        <c:ser>
          <c:idx val="1"/>
          <c:order val="1"/>
          <c:tx>
            <c:strRef>
              <c:f>Sheet17!$L$2</c:f>
              <c:strCache>
                <c:ptCount val="1"/>
                <c:pt idx="0">
                  <c:v>F</c:v>
                </c:pt>
              </c:strCache>
            </c:strRef>
          </c:tx>
          <c:spPr>
            <a:solidFill>
              <a:schemeClr val="accent2"/>
            </a:solidFill>
            <a:ln>
              <a:noFill/>
            </a:ln>
            <a:effectLst/>
          </c:spPr>
          <c:invertIfNegative val="0"/>
          <c:cat>
            <c:strRef>
              <c:f>Sheet17!$J$3:$J$8</c:f>
              <c:strCache>
                <c:ptCount val="5"/>
                <c:pt idx="0">
                  <c:v>U</c:v>
                </c:pt>
                <c:pt idx="1">
                  <c:v>N</c:v>
                </c:pt>
                <c:pt idx="2">
                  <c:v>OW</c:v>
                </c:pt>
                <c:pt idx="3">
                  <c:v>OB</c:v>
                </c:pt>
                <c:pt idx="4">
                  <c:v>MO</c:v>
                </c:pt>
              </c:strCache>
            </c:strRef>
          </c:cat>
          <c:val>
            <c:numRef>
              <c:f>Sheet17!$L$3:$L$8</c:f>
              <c:numCache>
                <c:formatCode>0.00</c:formatCode>
                <c:ptCount val="6"/>
                <c:pt idx="0">
                  <c:v>2.7932960893854748</c:v>
                </c:pt>
                <c:pt idx="1">
                  <c:v>68.156424581005581</c:v>
                </c:pt>
                <c:pt idx="2">
                  <c:v>15.64245810055866</c:v>
                </c:pt>
                <c:pt idx="3">
                  <c:v>10.614525139664805</c:v>
                </c:pt>
                <c:pt idx="4">
                  <c:v>2.7932960893854748</c:v>
                </c:pt>
              </c:numCache>
            </c:numRef>
          </c:val>
          <c:extLst>
            <c:ext xmlns:c16="http://schemas.microsoft.com/office/drawing/2014/chart" uri="{C3380CC4-5D6E-409C-BE32-E72D297353CC}">
              <c16:uniqueId val="{00000001-E31D-4652-90BA-8B5CD0B9E9F5}"/>
            </c:ext>
          </c:extLst>
        </c:ser>
        <c:dLbls>
          <c:showLegendKey val="0"/>
          <c:showVal val="0"/>
          <c:showCatName val="0"/>
          <c:showSerName val="0"/>
          <c:showPercent val="0"/>
          <c:showBubbleSize val="0"/>
        </c:dLbls>
        <c:gapWidth val="219"/>
        <c:overlap val="-27"/>
        <c:axId val="680417752"/>
        <c:axId val="680416768"/>
      </c:barChart>
      <c:catAx>
        <c:axId val="6804177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680416768"/>
        <c:crosses val="autoZero"/>
        <c:auto val="1"/>
        <c:lblAlgn val="ctr"/>
        <c:lblOffset val="100"/>
        <c:noMultiLvlLbl val="0"/>
      </c:catAx>
      <c:valAx>
        <c:axId val="6804167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8041775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smtClean="0"/>
              <a:t>BMI</a:t>
            </a:r>
            <a:r>
              <a:rPr lang="en-GB" baseline="0" dirty="0" smtClean="0"/>
              <a:t> distribution </a:t>
            </a:r>
            <a:endParaRPr lang="en-GB"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Sheet2!$P$1</c:f>
              <c:strCache>
                <c:ptCount val="1"/>
                <c:pt idx="0">
                  <c:v>3 YEARS</c:v>
                </c:pt>
              </c:strCache>
            </c:strRef>
          </c:tx>
          <c:spPr>
            <a:solidFill>
              <a:schemeClr val="accent1"/>
            </a:solidFill>
            <a:ln>
              <a:noFill/>
            </a:ln>
            <a:effectLst/>
          </c:spPr>
          <c:invertIfNegative val="0"/>
          <c:cat>
            <c:strRef>
              <c:f>Sheet2!$O$2:$O$6</c:f>
              <c:strCache>
                <c:ptCount val="5"/>
                <c:pt idx="0">
                  <c:v>U</c:v>
                </c:pt>
                <c:pt idx="1">
                  <c:v>N</c:v>
                </c:pt>
                <c:pt idx="2">
                  <c:v>OW</c:v>
                </c:pt>
                <c:pt idx="3">
                  <c:v>OB</c:v>
                </c:pt>
                <c:pt idx="4">
                  <c:v>MO</c:v>
                </c:pt>
              </c:strCache>
            </c:strRef>
          </c:cat>
          <c:val>
            <c:numRef>
              <c:f>Sheet2!$P$2:$P$6</c:f>
              <c:numCache>
                <c:formatCode>General</c:formatCode>
                <c:ptCount val="5"/>
                <c:pt idx="0">
                  <c:v>5.7636887608069163</c:v>
                </c:pt>
                <c:pt idx="1">
                  <c:v>67.146974063400577</c:v>
                </c:pt>
                <c:pt idx="2">
                  <c:v>14.409221902017292</c:v>
                </c:pt>
                <c:pt idx="3">
                  <c:v>7.4927953890489913</c:v>
                </c:pt>
                <c:pt idx="4">
                  <c:v>5.1873198847262252</c:v>
                </c:pt>
              </c:numCache>
            </c:numRef>
          </c:val>
          <c:extLst>
            <c:ext xmlns:c16="http://schemas.microsoft.com/office/drawing/2014/chart" uri="{C3380CC4-5D6E-409C-BE32-E72D297353CC}">
              <c16:uniqueId val="{00000000-E7C4-40DE-85C4-03E38AB6A807}"/>
            </c:ext>
          </c:extLst>
        </c:ser>
        <c:ser>
          <c:idx val="1"/>
          <c:order val="1"/>
          <c:tx>
            <c:strRef>
              <c:f>Sheet2!$Q$1</c:f>
              <c:strCache>
                <c:ptCount val="1"/>
                <c:pt idx="0">
                  <c:v>8 YEARS</c:v>
                </c:pt>
              </c:strCache>
            </c:strRef>
          </c:tx>
          <c:spPr>
            <a:solidFill>
              <a:schemeClr val="accent2"/>
            </a:solidFill>
            <a:ln>
              <a:noFill/>
            </a:ln>
            <a:effectLst/>
          </c:spPr>
          <c:invertIfNegative val="0"/>
          <c:cat>
            <c:strRef>
              <c:f>Sheet2!$O$2:$O$6</c:f>
              <c:strCache>
                <c:ptCount val="5"/>
                <c:pt idx="0">
                  <c:v>U</c:v>
                </c:pt>
                <c:pt idx="1">
                  <c:v>N</c:v>
                </c:pt>
                <c:pt idx="2">
                  <c:v>OW</c:v>
                </c:pt>
                <c:pt idx="3">
                  <c:v>OB</c:v>
                </c:pt>
                <c:pt idx="4">
                  <c:v>MO</c:v>
                </c:pt>
              </c:strCache>
            </c:strRef>
          </c:cat>
          <c:val>
            <c:numRef>
              <c:f>Sheet2!$Q$2:$Q$6</c:f>
              <c:numCache>
                <c:formatCode>General</c:formatCode>
                <c:ptCount val="5"/>
                <c:pt idx="0">
                  <c:v>3.5519125683060109</c:v>
                </c:pt>
                <c:pt idx="1">
                  <c:v>67.213114754098356</c:v>
                </c:pt>
                <c:pt idx="2">
                  <c:v>15.573770491803279</c:v>
                </c:pt>
                <c:pt idx="3">
                  <c:v>9.0163934426229506</c:v>
                </c:pt>
                <c:pt idx="4">
                  <c:v>4.6448087431693992</c:v>
                </c:pt>
              </c:numCache>
            </c:numRef>
          </c:val>
          <c:extLst>
            <c:ext xmlns:c16="http://schemas.microsoft.com/office/drawing/2014/chart" uri="{C3380CC4-5D6E-409C-BE32-E72D297353CC}">
              <c16:uniqueId val="{00000001-E7C4-40DE-85C4-03E38AB6A807}"/>
            </c:ext>
          </c:extLst>
        </c:ser>
        <c:ser>
          <c:idx val="2"/>
          <c:order val="2"/>
          <c:tx>
            <c:strRef>
              <c:f>Sheet2!$R$1</c:f>
              <c:strCache>
                <c:ptCount val="1"/>
                <c:pt idx="0">
                  <c:v>12 YEARS</c:v>
                </c:pt>
              </c:strCache>
            </c:strRef>
          </c:tx>
          <c:spPr>
            <a:solidFill>
              <a:schemeClr val="accent3"/>
            </a:solidFill>
            <a:ln>
              <a:noFill/>
            </a:ln>
            <a:effectLst/>
          </c:spPr>
          <c:invertIfNegative val="0"/>
          <c:cat>
            <c:strRef>
              <c:f>Sheet2!$O$2:$O$6</c:f>
              <c:strCache>
                <c:ptCount val="5"/>
                <c:pt idx="0">
                  <c:v>U</c:v>
                </c:pt>
                <c:pt idx="1">
                  <c:v>N</c:v>
                </c:pt>
                <c:pt idx="2">
                  <c:v>OW</c:v>
                </c:pt>
                <c:pt idx="3">
                  <c:v>OB</c:v>
                </c:pt>
                <c:pt idx="4">
                  <c:v>MO</c:v>
                </c:pt>
              </c:strCache>
            </c:strRef>
          </c:cat>
          <c:val>
            <c:numRef>
              <c:f>Sheet2!$R$2:$R$6</c:f>
              <c:numCache>
                <c:formatCode>General</c:formatCode>
                <c:ptCount val="5"/>
                <c:pt idx="0">
                  <c:v>4.5075125208681133</c:v>
                </c:pt>
                <c:pt idx="1">
                  <c:v>56.26043405676127</c:v>
                </c:pt>
                <c:pt idx="2">
                  <c:v>26.71118530884808</c:v>
                </c:pt>
                <c:pt idx="3">
                  <c:v>8.6811352253756269</c:v>
                </c:pt>
                <c:pt idx="4">
                  <c:v>3.8397328881469117</c:v>
                </c:pt>
              </c:numCache>
            </c:numRef>
          </c:val>
          <c:extLst>
            <c:ext xmlns:c16="http://schemas.microsoft.com/office/drawing/2014/chart" uri="{C3380CC4-5D6E-409C-BE32-E72D297353CC}">
              <c16:uniqueId val="{00000002-E7C4-40DE-85C4-03E38AB6A807}"/>
            </c:ext>
          </c:extLst>
        </c:ser>
        <c:dLbls>
          <c:showLegendKey val="0"/>
          <c:showVal val="0"/>
          <c:showCatName val="0"/>
          <c:showSerName val="0"/>
          <c:showPercent val="0"/>
          <c:showBubbleSize val="0"/>
        </c:dLbls>
        <c:gapWidth val="219"/>
        <c:overlap val="-27"/>
        <c:axId val="678513648"/>
        <c:axId val="678515944"/>
      </c:barChart>
      <c:catAx>
        <c:axId val="67851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78515944"/>
        <c:crosses val="autoZero"/>
        <c:auto val="1"/>
        <c:lblAlgn val="ctr"/>
        <c:lblOffset val="100"/>
        <c:noMultiLvlLbl val="0"/>
      </c:catAx>
      <c:valAx>
        <c:axId val="6785159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en-US"/>
          </a:p>
        </c:txPr>
        <c:crossAx val="67851364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F6A781-3A66-4A9B-A26E-60BED07411FD}" type="datetimeFigureOut">
              <a:rPr lang="en-GB" smtClean="0"/>
              <a:t>20/10/2017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8FBC7-2F6C-4EB3-900C-7802D25AD9A5}" type="slidenum">
              <a:rPr lang="en-GB" smtClean="0"/>
              <a:t>‹#›</a:t>
            </a:fld>
            <a:endParaRPr lang="en-GB"/>
          </a:p>
        </p:txBody>
      </p:sp>
    </p:spTree>
    <p:extLst>
      <p:ext uri="{BB962C8B-B14F-4D97-AF65-F5344CB8AC3E}">
        <p14:creationId xmlns:p14="http://schemas.microsoft.com/office/powerpoint/2010/main" val="2961808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GB" dirty="0" smtClean="0"/>
              <a:t>A </a:t>
            </a:r>
            <a:r>
              <a:rPr lang="en-GB" b="1" dirty="0" smtClean="0"/>
              <a:t>functional beverage</a:t>
            </a:r>
            <a:r>
              <a:rPr lang="en-GB" dirty="0" smtClean="0"/>
              <a:t> can be defined as a drink product that is non-alcoholic, ready to drink and includes in its formulation non-traditional ingredients. This includes herbs, vitamins, minerals, amino acids or additional raw fruit or vegetable ingredients, so as to provide specific health benefits that go beyond general nutrition. Sports and performance drinks, energy drinks, ready to drink (RTD) teas, enhanced fruit drinks, soy beverages and enhanced water, among others, are some of the product segments rolled out as functional beverages in the market space.</a:t>
            </a:r>
            <a:r>
              <a:rPr lang="en-GB" baseline="30000" dirty="0" smtClean="0">
                <a:hlinkClick r:id="" action="ppaction://hlinkfile"/>
              </a:rPr>
              <a:t>[1]</a:t>
            </a:r>
            <a:endParaRPr lang="en-GB" dirty="0" smtClean="0"/>
          </a:p>
          <a:p>
            <a:pPr rtl="0"/>
            <a:r>
              <a:rPr lang="en-GB" dirty="0" smtClean="0"/>
              <a:t>Functional beverages have become popular due to its appeal to consumers who are seeking specific health benefits in their foods and beverages with their 'healthiness-on-the-go' idea. Both convenience and health have been identified as important factors when consumers make decisions about purchasing foods and beverages. Functional drinks are promoted with benefits such as heart health, improved immunity and digestion, joint health, satiety, and energy-boosting.</a:t>
            </a:r>
            <a:r>
              <a:rPr lang="en-GB" baseline="30000" dirty="0" smtClean="0">
                <a:hlinkClick r:id="" action="ppaction://hlinkfile"/>
              </a:rPr>
              <a:t>[2]</a:t>
            </a:r>
            <a:endParaRPr lang="en-GB" dirty="0" smtClean="0"/>
          </a:p>
          <a:p>
            <a:endParaRPr lang="en-GB" dirty="0"/>
          </a:p>
        </p:txBody>
      </p:sp>
      <p:sp>
        <p:nvSpPr>
          <p:cNvPr id="4" name="Slide Number Placeholder 3"/>
          <p:cNvSpPr>
            <a:spLocks noGrp="1"/>
          </p:cNvSpPr>
          <p:nvPr>
            <p:ph type="sldNum" sz="quarter" idx="10"/>
          </p:nvPr>
        </p:nvSpPr>
        <p:spPr/>
        <p:txBody>
          <a:bodyPr/>
          <a:lstStyle/>
          <a:p>
            <a:fld id="{159AB732-DB0B-491C-86AC-5D70F2D78028}" type="slidenum">
              <a:rPr lang="en-GB" smtClean="0"/>
              <a:pPr/>
              <a:t>13</a:t>
            </a:fld>
            <a:endParaRPr lang="en-GB"/>
          </a:p>
        </p:txBody>
      </p:sp>
    </p:spTree>
    <p:extLst>
      <p:ext uri="{BB962C8B-B14F-4D97-AF65-F5344CB8AC3E}">
        <p14:creationId xmlns:p14="http://schemas.microsoft.com/office/powerpoint/2010/main" val="4099342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59AB732-DB0B-491C-86AC-5D70F2D78028}" type="slidenum">
              <a:rPr lang="en-GB" smtClean="0"/>
              <a:pPr/>
              <a:t>14</a:t>
            </a:fld>
            <a:endParaRPr lang="en-GB"/>
          </a:p>
        </p:txBody>
      </p:sp>
    </p:spTree>
    <p:extLst>
      <p:ext uri="{BB962C8B-B14F-4D97-AF65-F5344CB8AC3E}">
        <p14:creationId xmlns:p14="http://schemas.microsoft.com/office/powerpoint/2010/main" val="3923619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B70517-6AAC-244A-8384-CF344EAC6422}" type="slidenum">
              <a:rPr lang="en-US"/>
              <a:pPr/>
              <a:t>15</a:t>
            </a:fld>
            <a:endParaRPr lang="en-US"/>
          </a:p>
        </p:txBody>
      </p:sp>
      <p:sp>
        <p:nvSpPr>
          <p:cNvPr id="79874" name="Rectangle 2"/>
          <p:cNvSpPr>
            <a:spLocks noGrp="1" noRot="1" noChangeAspect="1" noChangeArrowheads="1"/>
          </p:cNvSpPr>
          <p:nvPr>
            <p:ph type="sldImg"/>
          </p:nvPr>
        </p:nvSpPr>
        <p:spPr bwMode="auto">
          <a:xfrm>
            <a:off x="381000" y="685800"/>
            <a:ext cx="6097588" cy="3430588"/>
          </a:xfrm>
          <a:prstGeom prst="rect">
            <a:avLst/>
          </a:prstGeom>
          <a:solidFill>
            <a:srgbClr val="FFFFFF"/>
          </a:solidFill>
          <a:ln>
            <a:solidFill>
              <a:srgbClr val="000000"/>
            </a:solidFill>
            <a:miter lim="800000"/>
            <a:headEnd/>
            <a:tailEnd/>
          </a:ln>
        </p:spPr>
      </p:sp>
      <p:sp>
        <p:nvSpPr>
          <p:cNvPr id="79875" name="Rectangle 3"/>
          <p:cNvSpPr>
            <a:spLocks noGrp="1" noChangeArrowheads="1"/>
          </p:cNvSpPr>
          <p:nvPr>
            <p:ph type="body" idx="1"/>
          </p:nvPr>
        </p:nvSpPr>
        <p:spPr bwMode="auto">
          <a:xfrm>
            <a:off x="914400" y="4344988"/>
            <a:ext cx="5029200" cy="4113212"/>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40318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78D3A-38E9-EC48-829E-C5FD178593C2}" type="slidenum">
              <a:rPr lang="en-US"/>
              <a:pPr/>
              <a:t>17</a:t>
            </a:fld>
            <a:endParaRPr lang="en-US"/>
          </a:p>
        </p:txBody>
      </p:sp>
      <p:sp>
        <p:nvSpPr>
          <p:cNvPr id="94210"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94211" name="Rectangle 3"/>
          <p:cNvSpPr>
            <a:spLocks noGrp="1" noChangeArrowheads="1"/>
          </p:cNvSpPr>
          <p:nvPr>
            <p:ph type="body" idx="1"/>
          </p:nvPr>
        </p:nvSpPr>
        <p:spPr bwMode="auto">
          <a:xfrm>
            <a:off x="684213" y="4343400"/>
            <a:ext cx="5489575"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856852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6B939D1-1974-4792-9D43-C7487148FAAB}" type="datetimeFigureOut">
              <a:rPr lang="en-GB" smtClean="0"/>
              <a:t>20/10/2017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3D8424-8902-4643-9FC0-9DC5CBCCE22A}" type="slidenum">
              <a:rPr lang="en-GB" smtClean="0"/>
              <a:t>‹#›</a:t>
            </a:fld>
            <a:endParaRPr lang="en-GB"/>
          </a:p>
        </p:txBody>
      </p:sp>
    </p:spTree>
    <p:extLst>
      <p:ext uri="{BB962C8B-B14F-4D97-AF65-F5344CB8AC3E}">
        <p14:creationId xmlns:p14="http://schemas.microsoft.com/office/powerpoint/2010/main" val="170045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B939D1-1974-4792-9D43-C7487148FAAB}" type="datetimeFigureOut">
              <a:rPr lang="en-GB" smtClean="0"/>
              <a:t>20/10/2017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3D8424-8902-4643-9FC0-9DC5CBCCE22A}" type="slidenum">
              <a:rPr lang="en-GB" smtClean="0"/>
              <a:t>‹#›</a:t>
            </a:fld>
            <a:endParaRPr lang="en-GB"/>
          </a:p>
        </p:txBody>
      </p:sp>
    </p:spTree>
    <p:extLst>
      <p:ext uri="{BB962C8B-B14F-4D97-AF65-F5344CB8AC3E}">
        <p14:creationId xmlns:p14="http://schemas.microsoft.com/office/powerpoint/2010/main" val="455433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B939D1-1974-4792-9D43-C7487148FAAB}" type="datetimeFigureOut">
              <a:rPr lang="en-GB" smtClean="0"/>
              <a:t>20/10/2017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3D8424-8902-4643-9FC0-9DC5CBCCE22A}" type="slidenum">
              <a:rPr lang="en-GB" smtClean="0"/>
              <a:t>‹#›</a:t>
            </a:fld>
            <a:endParaRPr lang="en-GB"/>
          </a:p>
        </p:txBody>
      </p:sp>
    </p:spTree>
    <p:extLst>
      <p:ext uri="{BB962C8B-B14F-4D97-AF65-F5344CB8AC3E}">
        <p14:creationId xmlns:p14="http://schemas.microsoft.com/office/powerpoint/2010/main" val="4079866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6B939D1-1974-4792-9D43-C7487148FAAB}" type="datetimeFigureOut">
              <a:rPr lang="en-GB" smtClean="0"/>
              <a:t>20/10/2017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3D8424-8902-4643-9FC0-9DC5CBCCE22A}" type="slidenum">
              <a:rPr lang="en-GB" smtClean="0"/>
              <a:t>‹#›</a:t>
            </a:fld>
            <a:endParaRPr lang="en-GB"/>
          </a:p>
        </p:txBody>
      </p:sp>
      <p:pic>
        <p:nvPicPr>
          <p:cNvPr id="7" name="Content Placeholder 4">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5151" y="6265187"/>
            <a:ext cx="504310" cy="504310"/>
          </a:xfrm>
          <a:prstGeom prst="rect">
            <a:avLst/>
          </a:prstGeom>
        </p:spPr>
      </p:pic>
      <p:sp>
        <p:nvSpPr>
          <p:cNvPr id="8" name="TextBox 7">
            <a:extLst/>
          </p:cNvPr>
          <p:cNvSpPr txBox="1"/>
          <p:nvPr userDrawn="1"/>
        </p:nvSpPr>
        <p:spPr>
          <a:xfrm>
            <a:off x="593208" y="6400165"/>
            <a:ext cx="3276600" cy="369332"/>
          </a:xfrm>
          <a:prstGeom prst="rect">
            <a:avLst/>
          </a:prstGeom>
          <a:noFill/>
        </p:spPr>
        <p:txBody>
          <a:bodyPr wrap="square" rtlCol="0">
            <a:spAutoFit/>
          </a:bodyPr>
          <a:lstStyle/>
          <a:p>
            <a:r>
              <a:rPr lang="en-GB" dirty="0">
                <a:solidFill>
                  <a:srgbClr val="0070C0"/>
                </a:solidFill>
              </a:rPr>
              <a:t>#PHSymposium17</a:t>
            </a:r>
            <a:endParaRPr lang="LID4096" dirty="0">
              <a:solidFill>
                <a:srgbClr val="0070C0"/>
              </a:solidFill>
            </a:endParaRPr>
          </a:p>
        </p:txBody>
      </p:sp>
    </p:spTree>
    <p:extLst>
      <p:ext uri="{BB962C8B-B14F-4D97-AF65-F5344CB8AC3E}">
        <p14:creationId xmlns:p14="http://schemas.microsoft.com/office/powerpoint/2010/main" val="389376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B939D1-1974-4792-9D43-C7487148FAAB}" type="datetimeFigureOut">
              <a:rPr lang="en-GB" smtClean="0"/>
              <a:t>20/10/2017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3D8424-8902-4643-9FC0-9DC5CBCCE22A}" type="slidenum">
              <a:rPr lang="en-GB" smtClean="0"/>
              <a:t>‹#›</a:t>
            </a:fld>
            <a:endParaRPr lang="en-GB"/>
          </a:p>
        </p:txBody>
      </p:sp>
    </p:spTree>
    <p:extLst>
      <p:ext uri="{BB962C8B-B14F-4D97-AF65-F5344CB8AC3E}">
        <p14:creationId xmlns:p14="http://schemas.microsoft.com/office/powerpoint/2010/main" val="102956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6B939D1-1974-4792-9D43-C7487148FAAB}" type="datetimeFigureOut">
              <a:rPr lang="en-GB" smtClean="0"/>
              <a:t>20/10/2017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3D8424-8902-4643-9FC0-9DC5CBCCE22A}" type="slidenum">
              <a:rPr lang="en-GB" smtClean="0"/>
              <a:t>‹#›</a:t>
            </a:fld>
            <a:endParaRPr lang="en-GB"/>
          </a:p>
        </p:txBody>
      </p:sp>
    </p:spTree>
    <p:extLst>
      <p:ext uri="{BB962C8B-B14F-4D97-AF65-F5344CB8AC3E}">
        <p14:creationId xmlns:p14="http://schemas.microsoft.com/office/powerpoint/2010/main" val="3064123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6B939D1-1974-4792-9D43-C7487148FAAB}" type="datetimeFigureOut">
              <a:rPr lang="en-GB" smtClean="0"/>
              <a:t>20/10/2017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3D8424-8902-4643-9FC0-9DC5CBCCE22A}" type="slidenum">
              <a:rPr lang="en-GB" smtClean="0"/>
              <a:t>‹#›</a:t>
            </a:fld>
            <a:endParaRPr lang="en-GB"/>
          </a:p>
        </p:txBody>
      </p:sp>
    </p:spTree>
    <p:extLst>
      <p:ext uri="{BB962C8B-B14F-4D97-AF65-F5344CB8AC3E}">
        <p14:creationId xmlns:p14="http://schemas.microsoft.com/office/powerpoint/2010/main" val="444975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6B939D1-1974-4792-9D43-C7487148FAAB}" type="datetimeFigureOut">
              <a:rPr lang="en-GB" smtClean="0"/>
              <a:t>20/10/2017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3D8424-8902-4643-9FC0-9DC5CBCCE22A}" type="slidenum">
              <a:rPr lang="en-GB" smtClean="0"/>
              <a:t>‹#›</a:t>
            </a:fld>
            <a:endParaRPr lang="en-GB"/>
          </a:p>
        </p:txBody>
      </p:sp>
    </p:spTree>
    <p:extLst>
      <p:ext uri="{BB962C8B-B14F-4D97-AF65-F5344CB8AC3E}">
        <p14:creationId xmlns:p14="http://schemas.microsoft.com/office/powerpoint/2010/main" val="2325099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939D1-1974-4792-9D43-C7487148FAAB}" type="datetimeFigureOut">
              <a:rPr lang="en-GB" smtClean="0"/>
              <a:t>20/10/2017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3D8424-8902-4643-9FC0-9DC5CBCCE22A}" type="slidenum">
              <a:rPr lang="en-GB" smtClean="0"/>
              <a:t>‹#›</a:t>
            </a:fld>
            <a:endParaRPr lang="en-GB"/>
          </a:p>
        </p:txBody>
      </p:sp>
    </p:spTree>
    <p:extLst>
      <p:ext uri="{BB962C8B-B14F-4D97-AF65-F5344CB8AC3E}">
        <p14:creationId xmlns:p14="http://schemas.microsoft.com/office/powerpoint/2010/main" val="126424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B939D1-1974-4792-9D43-C7487148FAAB}" type="datetimeFigureOut">
              <a:rPr lang="en-GB" smtClean="0"/>
              <a:t>20/10/2017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3D8424-8902-4643-9FC0-9DC5CBCCE22A}" type="slidenum">
              <a:rPr lang="en-GB" smtClean="0"/>
              <a:t>‹#›</a:t>
            </a:fld>
            <a:endParaRPr lang="en-GB"/>
          </a:p>
        </p:txBody>
      </p:sp>
    </p:spTree>
    <p:extLst>
      <p:ext uri="{BB962C8B-B14F-4D97-AF65-F5344CB8AC3E}">
        <p14:creationId xmlns:p14="http://schemas.microsoft.com/office/powerpoint/2010/main" val="2571137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B939D1-1974-4792-9D43-C7487148FAAB}" type="datetimeFigureOut">
              <a:rPr lang="en-GB" smtClean="0"/>
              <a:t>20/10/2017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3D8424-8902-4643-9FC0-9DC5CBCCE22A}" type="slidenum">
              <a:rPr lang="en-GB" smtClean="0"/>
              <a:t>‹#›</a:t>
            </a:fld>
            <a:endParaRPr lang="en-GB"/>
          </a:p>
        </p:txBody>
      </p:sp>
    </p:spTree>
    <p:extLst>
      <p:ext uri="{BB962C8B-B14F-4D97-AF65-F5344CB8AC3E}">
        <p14:creationId xmlns:p14="http://schemas.microsoft.com/office/powerpoint/2010/main" val="302212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39D1-1974-4792-9D43-C7487148FAAB}" type="datetimeFigureOut">
              <a:rPr lang="en-GB" smtClean="0"/>
              <a:t>20/10/2017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3D8424-8902-4643-9FC0-9DC5CBCCE22A}" type="slidenum">
              <a:rPr lang="en-GB" smtClean="0"/>
              <a:t>‹#›</a:t>
            </a:fld>
            <a:endParaRPr lang="en-GB"/>
          </a:p>
        </p:txBody>
      </p:sp>
    </p:spTree>
    <p:extLst>
      <p:ext uri="{BB962C8B-B14F-4D97-AF65-F5344CB8AC3E}">
        <p14:creationId xmlns:p14="http://schemas.microsoft.com/office/powerpoint/2010/main" val="3059538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600" y="1122363"/>
            <a:ext cx="8361680" cy="2387600"/>
          </a:xfrm>
        </p:spPr>
        <p:txBody>
          <a:bodyPr>
            <a:normAutofit fontScale="90000"/>
          </a:bodyPr>
          <a:lstStyle/>
          <a:p>
            <a:r>
              <a:rPr lang="en-GB" dirty="0" smtClean="0"/>
              <a:t>Body Mass Index and </a:t>
            </a:r>
            <a:r>
              <a:rPr lang="en-GB" dirty="0" smtClean="0"/>
              <a:t/>
            </a:r>
            <a:br>
              <a:rPr lang="en-GB" dirty="0" smtClean="0"/>
            </a:br>
            <a:r>
              <a:rPr lang="en-GB" dirty="0" smtClean="0"/>
              <a:t>Sugar </a:t>
            </a:r>
            <a:r>
              <a:rPr lang="en-GB" dirty="0" smtClean="0"/>
              <a:t>Consumption </a:t>
            </a:r>
            <a:r>
              <a:rPr lang="en-GB" dirty="0" smtClean="0"/>
              <a:t/>
            </a:r>
            <a:br>
              <a:rPr lang="en-GB" dirty="0" smtClean="0"/>
            </a:br>
            <a:r>
              <a:rPr lang="en-GB" dirty="0" smtClean="0"/>
              <a:t>in School Children in Malta</a:t>
            </a:r>
            <a:endParaRPr lang="en-GB" dirty="0"/>
          </a:p>
        </p:txBody>
      </p:sp>
      <p:sp>
        <p:nvSpPr>
          <p:cNvPr id="3" name="Subtitle 2"/>
          <p:cNvSpPr>
            <a:spLocks noGrp="1"/>
          </p:cNvSpPr>
          <p:nvPr>
            <p:ph type="subTitle" idx="1"/>
          </p:nvPr>
        </p:nvSpPr>
        <p:spPr>
          <a:xfrm>
            <a:off x="3556000" y="3602038"/>
            <a:ext cx="8534400" cy="1655762"/>
          </a:xfrm>
        </p:spPr>
        <p:txBody>
          <a:bodyPr>
            <a:normAutofit/>
          </a:bodyPr>
          <a:lstStyle/>
          <a:p>
            <a:r>
              <a:rPr lang="en-GB" sz="2800" dirty="0" smtClean="0"/>
              <a:t>Paula </a:t>
            </a:r>
            <a:r>
              <a:rPr lang="en-GB" sz="2800" dirty="0" smtClean="0"/>
              <a:t>Vassallo</a:t>
            </a:r>
          </a:p>
          <a:p>
            <a:r>
              <a:rPr lang="en-GB" sz="2800" dirty="0" smtClean="0"/>
              <a:t> </a:t>
            </a:r>
            <a:r>
              <a:rPr lang="en-GB" sz="2800" dirty="0" smtClean="0"/>
              <a:t>Ethel Vento Zahra </a:t>
            </a:r>
            <a:endParaRPr lang="en-GB" sz="2800" dirty="0"/>
          </a:p>
        </p:txBody>
      </p:sp>
      <p:pic>
        <p:nvPicPr>
          <p:cNvPr id="4" name="Picture 3" descr="MAPHM"/>
          <p:cNvPicPr/>
          <p:nvPr/>
        </p:nvPicPr>
        <p:blipFill>
          <a:blip r:embed="rId2" cstate="print"/>
          <a:srcRect/>
          <a:stretch>
            <a:fillRect/>
          </a:stretch>
        </p:blipFill>
        <p:spPr bwMode="auto">
          <a:xfrm>
            <a:off x="5842000" y="5349875"/>
            <a:ext cx="4028440" cy="476250"/>
          </a:xfrm>
          <a:prstGeom prst="rect">
            <a:avLst/>
          </a:prstGeom>
          <a:noFill/>
          <a:ln w="9525">
            <a:noFill/>
            <a:miter lim="800000"/>
            <a:headEnd/>
            <a:tailEnd/>
          </a:ln>
        </p:spPr>
      </p:pic>
      <p:pic>
        <p:nvPicPr>
          <p:cNvPr id="6" name="Content Placeholder 5"/>
          <p:cNvPicPr>
            <a:picLocks noChangeAspect="1"/>
          </p:cNvPicPr>
          <p:nvPr/>
        </p:nvPicPr>
        <p:blipFill rotWithShape="1">
          <a:blip r:embed="rId3">
            <a:extLst>
              <a:ext uri="{28A0092B-C50C-407E-A947-70E740481C1C}">
                <a14:useLocalDpi xmlns:a14="http://schemas.microsoft.com/office/drawing/2010/main" val="0"/>
              </a:ext>
            </a:extLst>
          </a:blip>
          <a:srcRect r="456" b="8522"/>
          <a:stretch/>
        </p:blipFill>
        <p:spPr>
          <a:xfrm>
            <a:off x="0" y="142241"/>
            <a:ext cx="3952240" cy="6563360"/>
          </a:xfrm>
          <a:prstGeom prst="rect">
            <a:avLst/>
          </a:prstGeom>
        </p:spPr>
      </p:pic>
    </p:spTree>
    <p:extLst>
      <p:ext uri="{BB962C8B-B14F-4D97-AF65-F5344CB8AC3E}">
        <p14:creationId xmlns:p14="http://schemas.microsoft.com/office/powerpoint/2010/main" val="160845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in 3 year olds</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3578861661"/>
              </p:ext>
            </p:extLst>
          </p:nvPr>
        </p:nvGraphicFramePr>
        <p:xfrm>
          <a:off x="1239520" y="2529839"/>
          <a:ext cx="8890000" cy="772161"/>
        </p:xfrm>
        <a:graphic>
          <a:graphicData uri="http://schemas.openxmlformats.org/drawingml/2006/table">
            <a:tbl>
              <a:tblPr>
                <a:tableStyleId>{5C22544A-7EE6-4342-B048-85BDC9FD1C3A}</a:tableStyleId>
              </a:tblPr>
              <a:tblGrid>
                <a:gridCol w="5087759">
                  <a:extLst>
                    <a:ext uri="{9D8B030D-6E8A-4147-A177-3AD203B41FA5}">
                      <a16:colId xmlns:a16="http://schemas.microsoft.com/office/drawing/2014/main" val="912152029"/>
                    </a:ext>
                  </a:extLst>
                </a:gridCol>
                <a:gridCol w="1828697">
                  <a:extLst>
                    <a:ext uri="{9D8B030D-6E8A-4147-A177-3AD203B41FA5}">
                      <a16:colId xmlns:a16="http://schemas.microsoft.com/office/drawing/2014/main" val="1923723615"/>
                    </a:ext>
                  </a:extLst>
                </a:gridCol>
                <a:gridCol w="1973544">
                  <a:extLst>
                    <a:ext uri="{9D8B030D-6E8A-4147-A177-3AD203B41FA5}">
                      <a16:colId xmlns:a16="http://schemas.microsoft.com/office/drawing/2014/main" val="1863390660"/>
                    </a:ext>
                  </a:extLst>
                </a:gridCol>
              </a:tblGrid>
              <a:tr h="257387">
                <a:tc rowSpan="3">
                  <a:txBody>
                    <a:bodyPr/>
                    <a:lstStyle/>
                    <a:p>
                      <a:pPr algn="l" fontAlgn="t"/>
                      <a:r>
                        <a:rPr lang="en-GB" sz="1400" b="1" u="none" strike="noStrike" dirty="0">
                          <a:effectLst/>
                        </a:rPr>
                        <a:t>natural yoghurt</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l" fontAlgn="t"/>
                      <a:r>
                        <a:rPr lang="en-GB" sz="1400" b="1" u="none" strike="noStrike" dirty="0">
                          <a:effectLst/>
                        </a:rPr>
                        <a:t>Pearson Correlation</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-.140</a:t>
                      </a:r>
                      <a:endParaRPr lang="en-GB" sz="1400" b="1"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2244586540"/>
                  </a:ext>
                </a:extLst>
              </a:tr>
              <a:tr h="257387">
                <a:tc vMerge="1">
                  <a:txBody>
                    <a:bodyPr/>
                    <a:lstStyle/>
                    <a:p>
                      <a:endParaRPr lang="en-GB"/>
                    </a:p>
                  </a:txBody>
                  <a:tcPr/>
                </a:tc>
                <a:tc>
                  <a:txBody>
                    <a:bodyPr/>
                    <a:lstStyle/>
                    <a:p>
                      <a:pPr algn="l" fontAlgn="t"/>
                      <a:r>
                        <a:rPr lang="en-GB" sz="1400" b="1" u="none" strike="noStrike">
                          <a:effectLst/>
                        </a:rPr>
                        <a:t>Sig. (2-tailed)</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.026</a:t>
                      </a:r>
                      <a:endParaRPr lang="en-GB" sz="1400" b="1" i="0" u="none" strike="noStrike" dirty="0">
                        <a:solidFill>
                          <a:srgbClr val="000000"/>
                        </a:solidFill>
                        <a:effectLst/>
                        <a:latin typeface="Arial Bold" panose="020B0704020202020204" pitchFamily="34" charset="0"/>
                      </a:endParaRPr>
                    </a:p>
                  </a:txBody>
                  <a:tcPr marL="6350" marR="6350" marT="6350" marB="0"/>
                </a:tc>
                <a:extLst>
                  <a:ext uri="{0D108BD9-81ED-4DB2-BD59-A6C34878D82A}">
                    <a16:rowId xmlns:a16="http://schemas.microsoft.com/office/drawing/2014/main" val="2828671161"/>
                  </a:ext>
                </a:extLst>
              </a:tr>
              <a:tr h="257387">
                <a:tc vMerge="1">
                  <a:txBody>
                    <a:bodyPr/>
                    <a:lstStyle/>
                    <a:p>
                      <a:endParaRPr lang="en-GB"/>
                    </a:p>
                  </a:txBody>
                  <a:tcPr/>
                </a:tc>
                <a:tc>
                  <a:txBody>
                    <a:bodyPr/>
                    <a:lstStyle/>
                    <a:p>
                      <a:pPr algn="l" fontAlgn="t"/>
                      <a:r>
                        <a:rPr lang="en-GB" sz="1400" b="1" u="none" strike="noStrike">
                          <a:effectLst/>
                        </a:rPr>
                        <a:t>N</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251</a:t>
                      </a:r>
                      <a:endParaRPr lang="en-GB" sz="1400" b="1"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1383817494"/>
                  </a:ext>
                </a:extLst>
              </a:tr>
            </a:tbl>
          </a:graphicData>
        </a:graphic>
      </p:graphicFrame>
      <p:sp>
        <p:nvSpPr>
          <p:cNvPr id="6" name="TextBox 5"/>
          <p:cNvSpPr txBox="1"/>
          <p:nvPr/>
        </p:nvSpPr>
        <p:spPr>
          <a:xfrm>
            <a:off x="1310640" y="5567680"/>
            <a:ext cx="9509760" cy="523220"/>
          </a:xfrm>
          <a:prstGeom prst="rect">
            <a:avLst/>
          </a:prstGeom>
          <a:noFill/>
        </p:spPr>
        <p:txBody>
          <a:bodyPr wrap="square" rtlCol="0">
            <a:spAutoFit/>
          </a:bodyPr>
          <a:lstStyle/>
          <a:p>
            <a:r>
              <a:rPr lang="en-GB" sz="2800" b="1" dirty="0">
                <a:solidFill>
                  <a:srgbClr val="FF0000"/>
                </a:solidFill>
              </a:rPr>
              <a:t>N</a:t>
            </a:r>
            <a:r>
              <a:rPr lang="en-GB" sz="2800" b="1" dirty="0" smtClean="0">
                <a:solidFill>
                  <a:srgbClr val="FF0000"/>
                </a:solidFill>
              </a:rPr>
              <a:t>atural Yoghurt is negatively </a:t>
            </a:r>
            <a:r>
              <a:rPr lang="en-GB" sz="2800" b="1" dirty="0">
                <a:solidFill>
                  <a:srgbClr val="FF0000"/>
                </a:solidFill>
              </a:rPr>
              <a:t>correlated with </a:t>
            </a:r>
            <a:r>
              <a:rPr lang="en-GB" sz="2800" b="1" dirty="0" smtClean="0">
                <a:solidFill>
                  <a:srgbClr val="FF0000"/>
                </a:solidFill>
              </a:rPr>
              <a:t>BMI </a:t>
            </a:r>
            <a:endParaRPr lang="en-GB" sz="2800" b="1" dirty="0">
              <a:solidFill>
                <a:srgbClr val="FF0000"/>
              </a:solidFill>
            </a:endParaRPr>
          </a:p>
        </p:txBody>
      </p:sp>
      <p:sp>
        <p:nvSpPr>
          <p:cNvPr id="7" name="Content Placeholder 6"/>
          <p:cNvSpPr>
            <a:spLocks noGrp="1"/>
          </p:cNvSpPr>
          <p:nvPr>
            <p:ph idx="1"/>
          </p:nvPr>
        </p:nvSpPr>
        <p:spPr>
          <a:xfrm>
            <a:off x="838200" y="1825625"/>
            <a:ext cx="10515600" cy="2817495"/>
          </a:xfrm>
        </p:spPr>
        <p:txBody>
          <a:bodyPr/>
          <a:lstStyle/>
          <a:p>
            <a:pPr marL="0" indent="0">
              <a:buNone/>
            </a:pPr>
            <a:endParaRPr lang="en-GB" dirty="0"/>
          </a:p>
        </p:txBody>
      </p:sp>
    </p:spTree>
    <p:extLst>
      <p:ext uri="{BB962C8B-B14F-4D97-AF65-F5344CB8AC3E}">
        <p14:creationId xmlns:p14="http://schemas.microsoft.com/office/powerpoint/2010/main" val="9043118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in 8 year olds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4336517"/>
              </p:ext>
            </p:extLst>
          </p:nvPr>
        </p:nvGraphicFramePr>
        <p:xfrm>
          <a:off x="1056641" y="1838958"/>
          <a:ext cx="9875520" cy="1950722"/>
        </p:xfrm>
        <a:graphic>
          <a:graphicData uri="http://schemas.openxmlformats.org/drawingml/2006/table">
            <a:tbl>
              <a:tblPr>
                <a:tableStyleId>{5C22544A-7EE6-4342-B048-85BDC9FD1C3A}</a:tableStyleId>
              </a:tblPr>
              <a:tblGrid>
                <a:gridCol w="5651774">
                  <a:extLst>
                    <a:ext uri="{9D8B030D-6E8A-4147-A177-3AD203B41FA5}">
                      <a16:colId xmlns:a16="http://schemas.microsoft.com/office/drawing/2014/main" val="2987120632"/>
                    </a:ext>
                  </a:extLst>
                </a:gridCol>
                <a:gridCol w="2031421">
                  <a:extLst>
                    <a:ext uri="{9D8B030D-6E8A-4147-A177-3AD203B41FA5}">
                      <a16:colId xmlns:a16="http://schemas.microsoft.com/office/drawing/2014/main" val="937721392"/>
                    </a:ext>
                  </a:extLst>
                </a:gridCol>
                <a:gridCol w="2192325">
                  <a:extLst>
                    <a:ext uri="{9D8B030D-6E8A-4147-A177-3AD203B41FA5}">
                      <a16:colId xmlns:a16="http://schemas.microsoft.com/office/drawing/2014/main" val="2327481402"/>
                    </a:ext>
                  </a:extLst>
                </a:gridCol>
              </a:tblGrid>
              <a:tr h="484131">
                <a:tc rowSpan="3">
                  <a:txBody>
                    <a:bodyPr/>
                    <a:lstStyle/>
                    <a:p>
                      <a:pPr algn="l" fontAlgn="t"/>
                      <a:r>
                        <a:rPr lang="en-GB" sz="1400" b="1" u="none" strike="noStrike" dirty="0">
                          <a:effectLst/>
                        </a:rPr>
                        <a:t>fresh fruit</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l" fontAlgn="t"/>
                      <a:r>
                        <a:rPr lang="en-GB" sz="1400" b="1" u="none" strike="noStrike">
                          <a:effectLst/>
                        </a:rPr>
                        <a:t>Pearson Correlation</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a:effectLst/>
                        </a:rPr>
                        <a:t>-.163</a:t>
                      </a:r>
                      <a:endParaRPr lang="en-GB" sz="1400" b="1" i="0" u="none" strike="noStrike">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32263544"/>
                  </a:ext>
                </a:extLst>
              </a:tr>
              <a:tr h="245615">
                <a:tc vMerge="1">
                  <a:txBody>
                    <a:bodyPr/>
                    <a:lstStyle/>
                    <a:p>
                      <a:endParaRPr lang="en-GB"/>
                    </a:p>
                  </a:txBody>
                  <a:tcPr/>
                </a:tc>
                <a:tc>
                  <a:txBody>
                    <a:bodyPr/>
                    <a:lstStyle/>
                    <a:p>
                      <a:pPr algn="l" fontAlgn="t"/>
                      <a:r>
                        <a:rPr lang="en-GB" sz="1400" b="1" u="none" strike="noStrike" dirty="0">
                          <a:effectLst/>
                        </a:rPr>
                        <a:t>Sig. (2-tailed)</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.008</a:t>
                      </a:r>
                      <a:endParaRPr lang="en-GB" sz="1400" b="1" i="0" u="none" strike="noStrike" dirty="0">
                        <a:solidFill>
                          <a:srgbClr val="000000"/>
                        </a:solidFill>
                        <a:effectLst/>
                        <a:latin typeface="Arial Bold" panose="020B0704020202020204" pitchFamily="34" charset="0"/>
                      </a:endParaRPr>
                    </a:p>
                  </a:txBody>
                  <a:tcPr marL="6350" marR="6350" marT="6350" marB="0"/>
                </a:tc>
                <a:extLst>
                  <a:ext uri="{0D108BD9-81ED-4DB2-BD59-A6C34878D82A}">
                    <a16:rowId xmlns:a16="http://schemas.microsoft.com/office/drawing/2014/main" val="1170319774"/>
                  </a:ext>
                </a:extLst>
              </a:tr>
              <a:tr h="245615">
                <a:tc vMerge="1">
                  <a:txBody>
                    <a:bodyPr/>
                    <a:lstStyle/>
                    <a:p>
                      <a:endParaRPr lang="en-GB"/>
                    </a:p>
                  </a:txBody>
                  <a:tcPr/>
                </a:tc>
                <a:tc>
                  <a:txBody>
                    <a:bodyPr/>
                    <a:lstStyle/>
                    <a:p>
                      <a:pPr algn="l" fontAlgn="t"/>
                      <a:r>
                        <a:rPr lang="en-GB" sz="1400" b="1" u="none" strike="noStrike">
                          <a:effectLst/>
                        </a:rPr>
                        <a:t>N</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a:effectLst/>
                        </a:rPr>
                        <a:t>265</a:t>
                      </a:r>
                      <a:endParaRPr lang="en-GB" sz="1400" b="1" i="0" u="none" strike="noStrike">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1730284774"/>
                  </a:ext>
                </a:extLst>
              </a:tr>
              <a:tr h="484131">
                <a:tc rowSpan="3">
                  <a:txBody>
                    <a:bodyPr/>
                    <a:lstStyle/>
                    <a:p>
                      <a:pPr algn="l" fontAlgn="t"/>
                      <a:r>
                        <a:rPr lang="en-GB" sz="1400" b="1" u="none" strike="noStrike">
                          <a:effectLst/>
                        </a:rPr>
                        <a:t>biscuits etc</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l" fontAlgn="t"/>
                      <a:r>
                        <a:rPr lang="en-GB" sz="1400" b="1" u="none" strike="noStrike">
                          <a:effectLst/>
                        </a:rPr>
                        <a:t>Pearson Correlation</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a:effectLst/>
                        </a:rPr>
                        <a:t>-.169</a:t>
                      </a:r>
                      <a:endParaRPr lang="en-GB" sz="1400" b="1" i="0" u="none" strike="noStrike">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1940902071"/>
                  </a:ext>
                </a:extLst>
              </a:tr>
              <a:tr h="245615">
                <a:tc vMerge="1">
                  <a:txBody>
                    <a:bodyPr/>
                    <a:lstStyle/>
                    <a:p>
                      <a:endParaRPr lang="en-GB"/>
                    </a:p>
                  </a:txBody>
                  <a:tcPr/>
                </a:tc>
                <a:tc>
                  <a:txBody>
                    <a:bodyPr/>
                    <a:lstStyle/>
                    <a:p>
                      <a:pPr algn="l" fontAlgn="t"/>
                      <a:r>
                        <a:rPr lang="en-GB" sz="1400" b="1" u="none" strike="noStrike">
                          <a:effectLst/>
                        </a:rPr>
                        <a:t>Sig. (2-tailed)</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.006</a:t>
                      </a:r>
                      <a:endParaRPr lang="en-GB" sz="1400" b="1" i="0" u="none" strike="noStrike" dirty="0">
                        <a:solidFill>
                          <a:srgbClr val="000000"/>
                        </a:solidFill>
                        <a:effectLst/>
                        <a:latin typeface="Arial Bold" panose="020B0704020202020204" pitchFamily="34" charset="0"/>
                      </a:endParaRPr>
                    </a:p>
                  </a:txBody>
                  <a:tcPr marL="6350" marR="6350" marT="6350" marB="0"/>
                </a:tc>
                <a:extLst>
                  <a:ext uri="{0D108BD9-81ED-4DB2-BD59-A6C34878D82A}">
                    <a16:rowId xmlns:a16="http://schemas.microsoft.com/office/drawing/2014/main" val="635966231"/>
                  </a:ext>
                </a:extLst>
              </a:tr>
              <a:tr h="245615">
                <a:tc vMerge="1">
                  <a:txBody>
                    <a:bodyPr/>
                    <a:lstStyle/>
                    <a:p>
                      <a:endParaRPr lang="en-GB"/>
                    </a:p>
                  </a:txBody>
                  <a:tcPr/>
                </a:tc>
                <a:tc>
                  <a:txBody>
                    <a:bodyPr/>
                    <a:lstStyle/>
                    <a:p>
                      <a:pPr algn="l" fontAlgn="t"/>
                      <a:r>
                        <a:rPr lang="en-GB" sz="1400" b="1" u="none" strike="noStrike">
                          <a:effectLst/>
                        </a:rPr>
                        <a:t>N</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264</a:t>
                      </a:r>
                      <a:endParaRPr lang="en-GB" sz="1400" b="1"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3989607154"/>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77375048"/>
              </p:ext>
            </p:extLst>
          </p:nvPr>
        </p:nvGraphicFramePr>
        <p:xfrm>
          <a:off x="1137920" y="4226561"/>
          <a:ext cx="9875520" cy="1198878"/>
        </p:xfrm>
        <a:graphic>
          <a:graphicData uri="http://schemas.openxmlformats.org/drawingml/2006/table">
            <a:tbl>
              <a:tblPr>
                <a:tableStyleId>{5C22544A-7EE6-4342-B048-85BDC9FD1C3A}</a:tableStyleId>
              </a:tblPr>
              <a:tblGrid>
                <a:gridCol w="5651774">
                  <a:extLst>
                    <a:ext uri="{9D8B030D-6E8A-4147-A177-3AD203B41FA5}">
                      <a16:colId xmlns:a16="http://schemas.microsoft.com/office/drawing/2014/main" val="4184992919"/>
                    </a:ext>
                  </a:extLst>
                </a:gridCol>
                <a:gridCol w="2031420">
                  <a:extLst>
                    <a:ext uri="{9D8B030D-6E8A-4147-A177-3AD203B41FA5}">
                      <a16:colId xmlns:a16="http://schemas.microsoft.com/office/drawing/2014/main" val="431359516"/>
                    </a:ext>
                  </a:extLst>
                </a:gridCol>
                <a:gridCol w="2192326">
                  <a:extLst>
                    <a:ext uri="{9D8B030D-6E8A-4147-A177-3AD203B41FA5}">
                      <a16:colId xmlns:a16="http://schemas.microsoft.com/office/drawing/2014/main" val="2626509820"/>
                    </a:ext>
                  </a:extLst>
                </a:gridCol>
              </a:tblGrid>
              <a:tr h="399626">
                <a:tc rowSpan="3">
                  <a:txBody>
                    <a:bodyPr/>
                    <a:lstStyle/>
                    <a:p>
                      <a:pPr algn="l" fontAlgn="t"/>
                      <a:r>
                        <a:rPr lang="en-GB" sz="1400" b="1" u="none" strike="noStrike" dirty="0">
                          <a:effectLst/>
                        </a:rPr>
                        <a:t>fizzy drinks</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l" fontAlgn="t"/>
                      <a:r>
                        <a:rPr lang="en-GB" sz="1400" b="1" u="none" strike="noStrike">
                          <a:effectLst/>
                        </a:rPr>
                        <a:t>Pearson Correlation</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a:effectLst/>
                        </a:rPr>
                        <a:t>.157</a:t>
                      </a:r>
                      <a:endParaRPr lang="en-GB" sz="1400" b="1" i="0" u="none" strike="noStrike">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890881429"/>
                  </a:ext>
                </a:extLst>
              </a:tr>
              <a:tr h="399626">
                <a:tc vMerge="1">
                  <a:txBody>
                    <a:bodyPr/>
                    <a:lstStyle/>
                    <a:p>
                      <a:endParaRPr lang="en-GB"/>
                    </a:p>
                  </a:txBody>
                  <a:tcPr/>
                </a:tc>
                <a:tc>
                  <a:txBody>
                    <a:bodyPr/>
                    <a:lstStyle/>
                    <a:p>
                      <a:pPr algn="l" fontAlgn="t"/>
                      <a:r>
                        <a:rPr lang="en-GB" sz="1400" b="1" u="none" strike="noStrike" dirty="0">
                          <a:effectLst/>
                        </a:rPr>
                        <a:t>Sig. (2-tailed)</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.011</a:t>
                      </a:r>
                      <a:endParaRPr lang="en-GB" sz="1400" b="1" i="0" u="none" strike="noStrike" dirty="0">
                        <a:solidFill>
                          <a:srgbClr val="000000"/>
                        </a:solidFill>
                        <a:effectLst/>
                        <a:latin typeface="Arial Bold" panose="020B0704020202020204" pitchFamily="34" charset="0"/>
                      </a:endParaRPr>
                    </a:p>
                  </a:txBody>
                  <a:tcPr marL="6350" marR="6350" marT="6350" marB="0"/>
                </a:tc>
                <a:extLst>
                  <a:ext uri="{0D108BD9-81ED-4DB2-BD59-A6C34878D82A}">
                    <a16:rowId xmlns:a16="http://schemas.microsoft.com/office/drawing/2014/main" val="1180514329"/>
                  </a:ext>
                </a:extLst>
              </a:tr>
              <a:tr h="399626">
                <a:tc vMerge="1">
                  <a:txBody>
                    <a:bodyPr/>
                    <a:lstStyle/>
                    <a:p>
                      <a:endParaRPr lang="en-GB"/>
                    </a:p>
                  </a:txBody>
                  <a:tcPr/>
                </a:tc>
                <a:tc>
                  <a:txBody>
                    <a:bodyPr/>
                    <a:lstStyle/>
                    <a:p>
                      <a:pPr algn="l" fontAlgn="t"/>
                      <a:r>
                        <a:rPr lang="en-GB" sz="1400" b="1" u="none" strike="noStrike" dirty="0">
                          <a:effectLst/>
                        </a:rPr>
                        <a:t>N</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264</a:t>
                      </a:r>
                      <a:endParaRPr lang="en-GB" sz="1400" b="1"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992987345"/>
                  </a:ext>
                </a:extLst>
              </a:tr>
            </a:tbl>
          </a:graphicData>
        </a:graphic>
      </p:graphicFrame>
      <p:sp>
        <p:nvSpPr>
          <p:cNvPr id="6" name="TextBox 5"/>
          <p:cNvSpPr txBox="1"/>
          <p:nvPr/>
        </p:nvSpPr>
        <p:spPr>
          <a:xfrm>
            <a:off x="1056641" y="5679222"/>
            <a:ext cx="10200639" cy="954107"/>
          </a:xfrm>
          <a:prstGeom prst="rect">
            <a:avLst/>
          </a:prstGeom>
          <a:noFill/>
        </p:spPr>
        <p:txBody>
          <a:bodyPr wrap="square" rtlCol="0">
            <a:spAutoFit/>
          </a:bodyPr>
          <a:lstStyle/>
          <a:p>
            <a:r>
              <a:rPr lang="en-GB" sz="2800" b="1" dirty="0">
                <a:solidFill>
                  <a:srgbClr val="FF0000"/>
                </a:solidFill>
              </a:rPr>
              <a:t>Fresh </a:t>
            </a:r>
            <a:r>
              <a:rPr lang="en-GB" sz="2800" b="1" dirty="0" smtClean="0">
                <a:solidFill>
                  <a:srgbClr val="FF0000"/>
                </a:solidFill>
              </a:rPr>
              <a:t>Fruit </a:t>
            </a:r>
            <a:r>
              <a:rPr lang="en-GB" sz="2800" b="1" dirty="0">
                <a:solidFill>
                  <a:srgbClr val="FF0000"/>
                </a:solidFill>
              </a:rPr>
              <a:t>and Biscuits </a:t>
            </a:r>
            <a:r>
              <a:rPr lang="en-GB" sz="2800" b="1" dirty="0" smtClean="0">
                <a:solidFill>
                  <a:srgbClr val="FF0000"/>
                </a:solidFill>
              </a:rPr>
              <a:t>are </a:t>
            </a:r>
            <a:r>
              <a:rPr lang="en-GB" sz="2800" b="1" dirty="0">
                <a:solidFill>
                  <a:srgbClr val="FF0000"/>
                </a:solidFill>
              </a:rPr>
              <a:t>negatively correlated with </a:t>
            </a:r>
            <a:r>
              <a:rPr lang="en-GB" sz="2800" b="1" dirty="0" smtClean="0">
                <a:solidFill>
                  <a:srgbClr val="FF0000"/>
                </a:solidFill>
              </a:rPr>
              <a:t>BMI</a:t>
            </a:r>
            <a:endParaRPr lang="en-GB" sz="2800" b="1" dirty="0">
              <a:solidFill>
                <a:srgbClr val="FF0000"/>
              </a:solidFill>
            </a:endParaRPr>
          </a:p>
          <a:p>
            <a:r>
              <a:rPr lang="en-GB" sz="2800" b="1" dirty="0">
                <a:solidFill>
                  <a:srgbClr val="FF0000"/>
                </a:solidFill>
              </a:rPr>
              <a:t>Fizzy </a:t>
            </a:r>
            <a:r>
              <a:rPr lang="en-GB" sz="2800" b="1" dirty="0" smtClean="0">
                <a:solidFill>
                  <a:srgbClr val="FF0000"/>
                </a:solidFill>
              </a:rPr>
              <a:t>Drinks </a:t>
            </a:r>
            <a:r>
              <a:rPr lang="en-GB" sz="2800" b="1" dirty="0">
                <a:solidFill>
                  <a:srgbClr val="FF0000"/>
                </a:solidFill>
              </a:rPr>
              <a:t>are positively </a:t>
            </a:r>
            <a:r>
              <a:rPr lang="en-GB" sz="2800" b="1" dirty="0" smtClean="0">
                <a:solidFill>
                  <a:srgbClr val="FF0000"/>
                </a:solidFill>
              </a:rPr>
              <a:t>correlated </a:t>
            </a:r>
            <a:r>
              <a:rPr lang="en-GB" sz="2800" b="1" dirty="0">
                <a:solidFill>
                  <a:srgbClr val="FF0000"/>
                </a:solidFill>
              </a:rPr>
              <a:t>with </a:t>
            </a:r>
            <a:r>
              <a:rPr lang="en-GB" sz="2800" b="1" dirty="0" smtClean="0">
                <a:solidFill>
                  <a:srgbClr val="FF0000"/>
                </a:solidFill>
              </a:rPr>
              <a:t>BMI </a:t>
            </a:r>
            <a:endParaRPr lang="en-GB" sz="2800" b="1" dirty="0">
              <a:solidFill>
                <a:srgbClr val="FF0000"/>
              </a:solidFill>
            </a:endParaRPr>
          </a:p>
        </p:txBody>
      </p:sp>
    </p:spTree>
    <p:extLst>
      <p:ext uri="{BB962C8B-B14F-4D97-AF65-F5344CB8AC3E}">
        <p14:creationId xmlns:p14="http://schemas.microsoft.com/office/powerpoint/2010/main" val="37037964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 in 12 year olds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7503353"/>
              </p:ext>
            </p:extLst>
          </p:nvPr>
        </p:nvGraphicFramePr>
        <p:xfrm>
          <a:off x="2978150" y="3715544"/>
          <a:ext cx="6235700" cy="872490"/>
        </p:xfrm>
        <a:graphic>
          <a:graphicData uri="http://schemas.openxmlformats.org/drawingml/2006/table">
            <a:tbl>
              <a:tblPr>
                <a:tableStyleId>{5C22544A-7EE6-4342-B048-85BDC9FD1C3A}</a:tableStyleId>
              </a:tblPr>
              <a:tblGrid>
                <a:gridCol w="3568700">
                  <a:extLst>
                    <a:ext uri="{9D8B030D-6E8A-4147-A177-3AD203B41FA5}">
                      <a16:colId xmlns:a16="http://schemas.microsoft.com/office/drawing/2014/main" val="1090401568"/>
                    </a:ext>
                  </a:extLst>
                </a:gridCol>
                <a:gridCol w="1282700">
                  <a:extLst>
                    <a:ext uri="{9D8B030D-6E8A-4147-A177-3AD203B41FA5}">
                      <a16:colId xmlns:a16="http://schemas.microsoft.com/office/drawing/2014/main" val="3115392831"/>
                    </a:ext>
                  </a:extLst>
                </a:gridCol>
                <a:gridCol w="1384300">
                  <a:extLst>
                    <a:ext uri="{9D8B030D-6E8A-4147-A177-3AD203B41FA5}">
                      <a16:colId xmlns:a16="http://schemas.microsoft.com/office/drawing/2014/main" val="373666227"/>
                    </a:ext>
                  </a:extLst>
                </a:gridCol>
              </a:tblGrid>
              <a:tr h="190500">
                <a:tc rowSpan="3">
                  <a:txBody>
                    <a:bodyPr/>
                    <a:lstStyle/>
                    <a:p>
                      <a:pPr algn="l" fontAlgn="t"/>
                      <a:r>
                        <a:rPr lang="en-GB" sz="1400" b="1" u="none" strike="noStrike" dirty="0">
                          <a:effectLst/>
                        </a:rPr>
                        <a:t>biscuits </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l" fontAlgn="t"/>
                      <a:r>
                        <a:rPr lang="en-GB" sz="1400" b="1" u="none" strike="noStrike" dirty="0">
                          <a:effectLst/>
                        </a:rPr>
                        <a:t>Pearson Correlation</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.129</a:t>
                      </a:r>
                      <a:endParaRPr lang="en-GB" sz="1400" b="1"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631872191"/>
                  </a:ext>
                </a:extLst>
              </a:tr>
              <a:tr h="190500">
                <a:tc vMerge="1">
                  <a:txBody>
                    <a:bodyPr/>
                    <a:lstStyle/>
                    <a:p>
                      <a:endParaRPr lang="en-GB"/>
                    </a:p>
                  </a:txBody>
                  <a:tcPr/>
                </a:tc>
                <a:tc>
                  <a:txBody>
                    <a:bodyPr/>
                    <a:lstStyle/>
                    <a:p>
                      <a:pPr algn="l" fontAlgn="t"/>
                      <a:r>
                        <a:rPr lang="en-GB" sz="1400" b="1" u="none" strike="noStrike">
                          <a:effectLst/>
                        </a:rPr>
                        <a:t>Sig. (2-tailed)</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.002</a:t>
                      </a:r>
                      <a:endParaRPr lang="en-GB" sz="1400" b="1" i="0" u="none" strike="noStrike" dirty="0">
                        <a:solidFill>
                          <a:srgbClr val="000000"/>
                        </a:solidFill>
                        <a:effectLst/>
                        <a:latin typeface="Arial Bold" panose="020B0704020202020204" pitchFamily="34" charset="0"/>
                      </a:endParaRPr>
                    </a:p>
                  </a:txBody>
                  <a:tcPr marL="6350" marR="6350" marT="6350" marB="0"/>
                </a:tc>
                <a:extLst>
                  <a:ext uri="{0D108BD9-81ED-4DB2-BD59-A6C34878D82A}">
                    <a16:rowId xmlns:a16="http://schemas.microsoft.com/office/drawing/2014/main" val="3451396890"/>
                  </a:ext>
                </a:extLst>
              </a:tr>
              <a:tr h="190500">
                <a:tc vMerge="1">
                  <a:txBody>
                    <a:bodyPr/>
                    <a:lstStyle/>
                    <a:p>
                      <a:endParaRPr lang="en-GB"/>
                    </a:p>
                  </a:txBody>
                  <a:tcPr/>
                </a:tc>
                <a:tc>
                  <a:txBody>
                    <a:bodyPr/>
                    <a:lstStyle/>
                    <a:p>
                      <a:pPr algn="l" fontAlgn="t"/>
                      <a:r>
                        <a:rPr lang="en-GB" sz="1400" b="1" u="none" strike="noStrike">
                          <a:effectLst/>
                        </a:rPr>
                        <a:t>N</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595</a:t>
                      </a:r>
                      <a:endParaRPr lang="en-GB" sz="1400" b="1"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4035723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44378953"/>
              </p:ext>
            </p:extLst>
          </p:nvPr>
        </p:nvGraphicFramePr>
        <p:xfrm>
          <a:off x="2978150" y="4618087"/>
          <a:ext cx="6235700" cy="884822"/>
        </p:xfrm>
        <a:graphic>
          <a:graphicData uri="http://schemas.openxmlformats.org/drawingml/2006/table">
            <a:tbl>
              <a:tblPr>
                <a:tableStyleId>{5C22544A-7EE6-4342-B048-85BDC9FD1C3A}</a:tableStyleId>
              </a:tblPr>
              <a:tblGrid>
                <a:gridCol w="3568700">
                  <a:extLst>
                    <a:ext uri="{9D8B030D-6E8A-4147-A177-3AD203B41FA5}">
                      <a16:colId xmlns:a16="http://schemas.microsoft.com/office/drawing/2014/main" val="3745219060"/>
                    </a:ext>
                  </a:extLst>
                </a:gridCol>
                <a:gridCol w="1282700">
                  <a:extLst>
                    <a:ext uri="{9D8B030D-6E8A-4147-A177-3AD203B41FA5}">
                      <a16:colId xmlns:a16="http://schemas.microsoft.com/office/drawing/2014/main" val="4223782633"/>
                    </a:ext>
                  </a:extLst>
                </a:gridCol>
                <a:gridCol w="1384300">
                  <a:extLst>
                    <a:ext uri="{9D8B030D-6E8A-4147-A177-3AD203B41FA5}">
                      <a16:colId xmlns:a16="http://schemas.microsoft.com/office/drawing/2014/main" val="1905696881"/>
                    </a:ext>
                  </a:extLst>
                </a:gridCol>
              </a:tblGrid>
              <a:tr h="370307">
                <a:tc rowSpan="3">
                  <a:txBody>
                    <a:bodyPr/>
                    <a:lstStyle/>
                    <a:p>
                      <a:pPr algn="l" fontAlgn="t"/>
                      <a:r>
                        <a:rPr lang="en-GB" sz="1400" b="1" u="none" strike="noStrike" dirty="0">
                          <a:effectLst/>
                        </a:rPr>
                        <a:t>crisps</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l" fontAlgn="t"/>
                      <a:r>
                        <a:rPr lang="en-GB" sz="1400" b="1" u="none" strike="noStrike" dirty="0">
                          <a:effectLst/>
                        </a:rPr>
                        <a:t>Pearson Correlation</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.095</a:t>
                      </a:r>
                      <a:endParaRPr lang="en-GB" sz="1400" b="1"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3602134073"/>
                  </a:ext>
                </a:extLst>
              </a:tr>
              <a:tr h="225876">
                <a:tc vMerge="1">
                  <a:txBody>
                    <a:bodyPr/>
                    <a:lstStyle/>
                    <a:p>
                      <a:endParaRPr lang="en-GB"/>
                    </a:p>
                  </a:txBody>
                  <a:tcPr/>
                </a:tc>
                <a:tc>
                  <a:txBody>
                    <a:bodyPr/>
                    <a:lstStyle/>
                    <a:p>
                      <a:pPr algn="l" fontAlgn="t"/>
                      <a:r>
                        <a:rPr lang="en-GB" sz="1400" b="1" u="none" strike="noStrike" dirty="0">
                          <a:effectLst/>
                        </a:rPr>
                        <a:t>Sig. (2-tailed)</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.021</a:t>
                      </a:r>
                      <a:endParaRPr lang="en-GB" sz="1400" b="1" i="0" u="none" strike="noStrike" dirty="0">
                        <a:solidFill>
                          <a:srgbClr val="000000"/>
                        </a:solidFill>
                        <a:effectLst/>
                        <a:latin typeface="Arial Bold" panose="020B0704020202020204" pitchFamily="34" charset="0"/>
                      </a:endParaRPr>
                    </a:p>
                  </a:txBody>
                  <a:tcPr marL="6350" marR="6350" marT="6350" marB="0"/>
                </a:tc>
                <a:extLst>
                  <a:ext uri="{0D108BD9-81ED-4DB2-BD59-A6C34878D82A}">
                    <a16:rowId xmlns:a16="http://schemas.microsoft.com/office/drawing/2014/main" val="2636042622"/>
                  </a:ext>
                </a:extLst>
              </a:tr>
              <a:tr h="225876">
                <a:tc vMerge="1">
                  <a:txBody>
                    <a:bodyPr/>
                    <a:lstStyle/>
                    <a:p>
                      <a:endParaRPr lang="en-GB"/>
                    </a:p>
                  </a:txBody>
                  <a:tcPr/>
                </a:tc>
                <a:tc>
                  <a:txBody>
                    <a:bodyPr/>
                    <a:lstStyle/>
                    <a:p>
                      <a:pPr algn="l" fontAlgn="t"/>
                      <a:r>
                        <a:rPr lang="en-GB" sz="1400" b="1" u="none" strike="noStrike">
                          <a:effectLst/>
                        </a:rPr>
                        <a:t>N</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590</a:t>
                      </a:r>
                      <a:endParaRPr lang="en-GB" sz="1400" b="1"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3847313879"/>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57720365"/>
              </p:ext>
            </p:extLst>
          </p:nvPr>
        </p:nvGraphicFramePr>
        <p:xfrm>
          <a:off x="2978150" y="2519681"/>
          <a:ext cx="6235700" cy="1008802"/>
        </p:xfrm>
        <a:graphic>
          <a:graphicData uri="http://schemas.openxmlformats.org/drawingml/2006/table">
            <a:tbl>
              <a:tblPr>
                <a:tableStyleId>{5C22544A-7EE6-4342-B048-85BDC9FD1C3A}</a:tableStyleId>
              </a:tblPr>
              <a:tblGrid>
                <a:gridCol w="3568700">
                  <a:extLst>
                    <a:ext uri="{9D8B030D-6E8A-4147-A177-3AD203B41FA5}">
                      <a16:colId xmlns:a16="http://schemas.microsoft.com/office/drawing/2014/main" val="4118646295"/>
                    </a:ext>
                  </a:extLst>
                </a:gridCol>
                <a:gridCol w="1282700">
                  <a:extLst>
                    <a:ext uri="{9D8B030D-6E8A-4147-A177-3AD203B41FA5}">
                      <a16:colId xmlns:a16="http://schemas.microsoft.com/office/drawing/2014/main" val="4067561068"/>
                    </a:ext>
                  </a:extLst>
                </a:gridCol>
                <a:gridCol w="1384300">
                  <a:extLst>
                    <a:ext uri="{9D8B030D-6E8A-4147-A177-3AD203B41FA5}">
                      <a16:colId xmlns:a16="http://schemas.microsoft.com/office/drawing/2014/main" val="3141755858"/>
                    </a:ext>
                  </a:extLst>
                </a:gridCol>
              </a:tblGrid>
              <a:tr h="287866">
                <a:tc rowSpan="3">
                  <a:txBody>
                    <a:bodyPr/>
                    <a:lstStyle/>
                    <a:p>
                      <a:pPr algn="l" fontAlgn="t"/>
                      <a:r>
                        <a:rPr lang="en-GB" sz="1400" b="1" u="none" strike="noStrike" dirty="0">
                          <a:effectLst/>
                        </a:rPr>
                        <a:t>chocolates</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l" fontAlgn="t"/>
                      <a:r>
                        <a:rPr lang="en-GB" sz="1400" b="1" u="none" strike="noStrike">
                          <a:effectLst/>
                        </a:rPr>
                        <a:t>Pearson Correlation</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a:effectLst/>
                        </a:rPr>
                        <a:t>.108</a:t>
                      </a:r>
                      <a:endParaRPr lang="en-GB" sz="1400" b="1" i="0" u="none" strike="noStrike">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2323532612"/>
                  </a:ext>
                </a:extLst>
              </a:tr>
              <a:tr h="287866">
                <a:tc vMerge="1">
                  <a:txBody>
                    <a:bodyPr/>
                    <a:lstStyle/>
                    <a:p>
                      <a:endParaRPr lang="en-GB"/>
                    </a:p>
                  </a:txBody>
                  <a:tcPr/>
                </a:tc>
                <a:tc>
                  <a:txBody>
                    <a:bodyPr/>
                    <a:lstStyle/>
                    <a:p>
                      <a:pPr algn="l" fontAlgn="t"/>
                      <a:r>
                        <a:rPr lang="en-GB" sz="1400" b="1" u="none" strike="noStrike" dirty="0">
                          <a:effectLst/>
                        </a:rPr>
                        <a:t>Sig. (2-tailed)</a:t>
                      </a:r>
                      <a:endParaRPr lang="en-GB" sz="1400" b="1" i="0" u="none" strike="noStrike" dirty="0">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.009</a:t>
                      </a:r>
                      <a:endParaRPr lang="en-GB" sz="1400" b="1" i="0" u="none" strike="noStrike" dirty="0">
                        <a:solidFill>
                          <a:srgbClr val="000000"/>
                        </a:solidFill>
                        <a:effectLst/>
                        <a:latin typeface="Arial Bold" panose="020B0704020202020204" pitchFamily="34" charset="0"/>
                      </a:endParaRPr>
                    </a:p>
                  </a:txBody>
                  <a:tcPr marL="6350" marR="6350" marT="6350" marB="0"/>
                </a:tc>
                <a:extLst>
                  <a:ext uri="{0D108BD9-81ED-4DB2-BD59-A6C34878D82A}">
                    <a16:rowId xmlns:a16="http://schemas.microsoft.com/office/drawing/2014/main" val="1346136495"/>
                  </a:ext>
                </a:extLst>
              </a:tr>
              <a:tr h="287866">
                <a:tc vMerge="1">
                  <a:txBody>
                    <a:bodyPr/>
                    <a:lstStyle/>
                    <a:p>
                      <a:endParaRPr lang="en-GB"/>
                    </a:p>
                  </a:txBody>
                  <a:tcPr/>
                </a:tc>
                <a:tc>
                  <a:txBody>
                    <a:bodyPr/>
                    <a:lstStyle/>
                    <a:p>
                      <a:pPr algn="l" fontAlgn="t"/>
                      <a:r>
                        <a:rPr lang="en-GB" sz="1400" b="1" u="none" strike="noStrike">
                          <a:effectLst/>
                        </a:rPr>
                        <a:t>N</a:t>
                      </a:r>
                      <a:endParaRPr lang="en-GB" sz="1400" b="1" i="0" u="none" strike="noStrike">
                        <a:solidFill>
                          <a:srgbClr val="000000"/>
                        </a:solidFill>
                        <a:effectLst/>
                        <a:latin typeface="Arial" panose="020B0604020202020204" pitchFamily="34" charset="0"/>
                      </a:endParaRPr>
                    </a:p>
                  </a:txBody>
                  <a:tcPr marL="6350" marR="6350" marT="6350" marB="0"/>
                </a:tc>
                <a:tc>
                  <a:txBody>
                    <a:bodyPr/>
                    <a:lstStyle/>
                    <a:p>
                      <a:pPr algn="r" fontAlgn="t"/>
                      <a:r>
                        <a:rPr lang="en-GB" sz="1400" b="1" u="none" strike="noStrike" dirty="0">
                          <a:effectLst/>
                        </a:rPr>
                        <a:t>590</a:t>
                      </a:r>
                      <a:endParaRPr lang="en-GB" sz="1400" b="1" i="0" u="none" strike="noStrike"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3101733985"/>
                  </a:ext>
                </a:extLst>
              </a:tr>
            </a:tbl>
          </a:graphicData>
        </a:graphic>
      </p:graphicFrame>
      <p:sp>
        <p:nvSpPr>
          <p:cNvPr id="7" name="TextBox 6"/>
          <p:cNvSpPr txBox="1"/>
          <p:nvPr/>
        </p:nvSpPr>
        <p:spPr>
          <a:xfrm>
            <a:off x="985520" y="5740400"/>
            <a:ext cx="10657840" cy="523220"/>
          </a:xfrm>
          <a:prstGeom prst="rect">
            <a:avLst/>
          </a:prstGeom>
          <a:noFill/>
        </p:spPr>
        <p:txBody>
          <a:bodyPr wrap="square" rtlCol="0">
            <a:spAutoFit/>
          </a:bodyPr>
          <a:lstStyle/>
          <a:p>
            <a:r>
              <a:rPr lang="en-GB" sz="2800" b="1" dirty="0" smtClean="0">
                <a:solidFill>
                  <a:srgbClr val="FF0000"/>
                </a:solidFill>
              </a:rPr>
              <a:t>Biscuits</a:t>
            </a:r>
            <a:r>
              <a:rPr lang="en-GB" sz="2800" b="1" dirty="0">
                <a:solidFill>
                  <a:srgbClr val="FF0000"/>
                </a:solidFill>
              </a:rPr>
              <a:t>, </a:t>
            </a:r>
            <a:r>
              <a:rPr lang="en-GB" sz="2800" b="1" dirty="0" smtClean="0">
                <a:solidFill>
                  <a:srgbClr val="FF0000"/>
                </a:solidFill>
              </a:rPr>
              <a:t>Chocolates </a:t>
            </a:r>
            <a:r>
              <a:rPr lang="en-GB" sz="2800" b="1" dirty="0">
                <a:solidFill>
                  <a:srgbClr val="FF0000"/>
                </a:solidFill>
              </a:rPr>
              <a:t>and C</a:t>
            </a:r>
            <a:r>
              <a:rPr lang="en-GB" sz="2800" b="1" dirty="0" smtClean="0">
                <a:solidFill>
                  <a:srgbClr val="FF0000"/>
                </a:solidFill>
              </a:rPr>
              <a:t>risps are </a:t>
            </a:r>
            <a:r>
              <a:rPr lang="en-GB" sz="2800" b="1" dirty="0">
                <a:solidFill>
                  <a:srgbClr val="FF0000"/>
                </a:solidFill>
              </a:rPr>
              <a:t>positively </a:t>
            </a:r>
            <a:r>
              <a:rPr lang="en-GB" sz="2800" b="1" dirty="0" smtClean="0">
                <a:solidFill>
                  <a:srgbClr val="FF0000"/>
                </a:solidFill>
              </a:rPr>
              <a:t>correlated </a:t>
            </a:r>
            <a:r>
              <a:rPr lang="en-GB" sz="2800" b="1" dirty="0">
                <a:solidFill>
                  <a:srgbClr val="FF0000"/>
                </a:solidFill>
              </a:rPr>
              <a:t>with </a:t>
            </a:r>
            <a:r>
              <a:rPr lang="en-GB" sz="2800" b="1" dirty="0" smtClean="0">
                <a:solidFill>
                  <a:srgbClr val="FF0000"/>
                </a:solidFill>
              </a:rPr>
              <a:t>BMI </a:t>
            </a:r>
            <a:endParaRPr lang="en-GB" sz="2800" b="1" dirty="0">
              <a:solidFill>
                <a:srgbClr val="FF0000"/>
              </a:solidFill>
            </a:endParaRPr>
          </a:p>
        </p:txBody>
      </p:sp>
    </p:spTree>
    <p:extLst>
      <p:ext uri="{BB962C8B-B14F-4D97-AF65-F5344CB8AC3E}">
        <p14:creationId xmlns:p14="http://schemas.microsoft.com/office/powerpoint/2010/main" val="23988232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552" y="2420888"/>
            <a:ext cx="8229600" cy="1143000"/>
          </a:xfrm>
        </p:spPr>
        <p:txBody>
          <a:bodyPr/>
          <a:lstStyle/>
          <a:p>
            <a:r>
              <a:rPr lang="en-GB" dirty="0" smtClean="0"/>
              <a:t>Acids</a:t>
            </a:r>
            <a:endParaRPr lang="en-GB" dirty="0"/>
          </a:p>
        </p:txBody>
      </p:sp>
      <p:sp>
        <p:nvSpPr>
          <p:cNvPr id="4" name="TextBox 3"/>
          <p:cNvSpPr txBox="1"/>
          <p:nvPr/>
        </p:nvSpPr>
        <p:spPr>
          <a:xfrm>
            <a:off x="2135560" y="836712"/>
            <a:ext cx="2088232" cy="369332"/>
          </a:xfrm>
          <a:prstGeom prst="rect">
            <a:avLst/>
          </a:prstGeom>
          <a:noFill/>
        </p:spPr>
        <p:txBody>
          <a:bodyPr wrap="square" rtlCol="0">
            <a:spAutoFit/>
          </a:bodyPr>
          <a:lstStyle/>
          <a:p>
            <a:r>
              <a:rPr lang="en-GB" dirty="0">
                <a:solidFill>
                  <a:srgbClr val="C00000"/>
                </a:solidFill>
              </a:rPr>
              <a:t>Juice based drinks</a:t>
            </a:r>
          </a:p>
        </p:txBody>
      </p:sp>
      <p:sp>
        <p:nvSpPr>
          <p:cNvPr id="8" name="TextBox 7"/>
          <p:cNvSpPr txBox="1"/>
          <p:nvPr/>
        </p:nvSpPr>
        <p:spPr>
          <a:xfrm>
            <a:off x="7968208" y="3284984"/>
            <a:ext cx="2376264" cy="369332"/>
          </a:xfrm>
          <a:prstGeom prst="rect">
            <a:avLst/>
          </a:prstGeom>
          <a:noFill/>
        </p:spPr>
        <p:txBody>
          <a:bodyPr wrap="square" rtlCol="0">
            <a:spAutoFit/>
          </a:bodyPr>
          <a:lstStyle/>
          <a:p>
            <a:r>
              <a:rPr lang="en-GB" dirty="0">
                <a:solidFill>
                  <a:srgbClr val="FF0000"/>
                </a:solidFill>
              </a:rPr>
              <a:t>Dairy based drinks</a:t>
            </a:r>
          </a:p>
        </p:txBody>
      </p:sp>
      <p:sp>
        <p:nvSpPr>
          <p:cNvPr id="9" name="TextBox 8"/>
          <p:cNvSpPr txBox="1"/>
          <p:nvPr/>
        </p:nvSpPr>
        <p:spPr>
          <a:xfrm>
            <a:off x="2495600" y="2060848"/>
            <a:ext cx="2376264" cy="369332"/>
          </a:xfrm>
          <a:prstGeom prst="rect">
            <a:avLst/>
          </a:prstGeom>
          <a:noFill/>
        </p:spPr>
        <p:txBody>
          <a:bodyPr wrap="square" rtlCol="0">
            <a:spAutoFit/>
          </a:bodyPr>
          <a:lstStyle/>
          <a:p>
            <a:r>
              <a:rPr lang="en-GB" dirty="0">
                <a:solidFill>
                  <a:srgbClr val="FFC000"/>
                </a:solidFill>
              </a:rPr>
              <a:t>Ready to drink teas</a:t>
            </a:r>
          </a:p>
        </p:txBody>
      </p:sp>
      <p:sp>
        <p:nvSpPr>
          <p:cNvPr id="10" name="TextBox 9"/>
          <p:cNvSpPr txBox="1"/>
          <p:nvPr/>
        </p:nvSpPr>
        <p:spPr>
          <a:xfrm>
            <a:off x="7248128" y="4365104"/>
            <a:ext cx="3096344" cy="369332"/>
          </a:xfrm>
          <a:prstGeom prst="rect">
            <a:avLst/>
          </a:prstGeom>
          <a:noFill/>
        </p:spPr>
        <p:txBody>
          <a:bodyPr wrap="square" rtlCol="0">
            <a:spAutoFit/>
          </a:bodyPr>
          <a:lstStyle/>
          <a:p>
            <a:r>
              <a:rPr lang="en-GB" dirty="0">
                <a:solidFill>
                  <a:srgbClr val="FFFF00"/>
                </a:solidFill>
              </a:rPr>
              <a:t>Ready to drink coffees</a:t>
            </a:r>
          </a:p>
        </p:txBody>
      </p:sp>
      <p:sp>
        <p:nvSpPr>
          <p:cNvPr id="11" name="TextBox 10"/>
          <p:cNvSpPr txBox="1"/>
          <p:nvPr/>
        </p:nvSpPr>
        <p:spPr>
          <a:xfrm>
            <a:off x="7392144" y="1484784"/>
            <a:ext cx="2160240" cy="369332"/>
          </a:xfrm>
          <a:prstGeom prst="rect">
            <a:avLst/>
          </a:prstGeom>
          <a:noFill/>
        </p:spPr>
        <p:txBody>
          <a:bodyPr wrap="square" rtlCol="0">
            <a:spAutoFit/>
          </a:bodyPr>
          <a:lstStyle/>
          <a:p>
            <a:r>
              <a:rPr lang="en-GB" dirty="0">
                <a:solidFill>
                  <a:srgbClr val="92D050"/>
                </a:solidFill>
              </a:rPr>
              <a:t>Carbonated drinks</a:t>
            </a:r>
          </a:p>
        </p:txBody>
      </p:sp>
      <p:sp>
        <p:nvSpPr>
          <p:cNvPr id="12" name="TextBox 11"/>
          <p:cNvSpPr txBox="1"/>
          <p:nvPr/>
        </p:nvSpPr>
        <p:spPr>
          <a:xfrm>
            <a:off x="2135560" y="4005064"/>
            <a:ext cx="1584176" cy="369332"/>
          </a:xfrm>
          <a:prstGeom prst="rect">
            <a:avLst/>
          </a:prstGeom>
          <a:noFill/>
        </p:spPr>
        <p:txBody>
          <a:bodyPr wrap="square" rtlCol="0">
            <a:spAutoFit/>
          </a:bodyPr>
          <a:lstStyle/>
          <a:p>
            <a:r>
              <a:rPr lang="en-GB" dirty="0">
                <a:solidFill>
                  <a:srgbClr val="00B050"/>
                </a:solidFill>
              </a:rPr>
              <a:t>Still drinks</a:t>
            </a:r>
          </a:p>
        </p:txBody>
      </p:sp>
      <p:sp>
        <p:nvSpPr>
          <p:cNvPr id="13" name="TextBox 12"/>
          <p:cNvSpPr txBox="1"/>
          <p:nvPr/>
        </p:nvSpPr>
        <p:spPr>
          <a:xfrm>
            <a:off x="4799856" y="5157192"/>
            <a:ext cx="2088232" cy="369332"/>
          </a:xfrm>
          <a:prstGeom prst="rect">
            <a:avLst/>
          </a:prstGeom>
          <a:noFill/>
        </p:spPr>
        <p:txBody>
          <a:bodyPr wrap="square" rtlCol="0">
            <a:spAutoFit/>
          </a:bodyPr>
          <a:lstStyle/>
          <a:p>
            <a:r>
              <a:rPr lang="en-GB" dirty="0">
                <a:solidFill>
                  <a:srgbClr val="00B0F0"/>
                </a:solidFill>
              </a:rPr>
              <a:t>Flavoured drinks</a:t>
            </a:r>
          </a:p>
        </p:txBody>
      </p:sp>
      <p:sp>
        <p:nvSpPr>
          <p:cNvPr id="14" name="TextBox 13"/>
          <p:cNvSpPr txBox="1"/>
          <p:nvPr/>
        </p:nvSpPr>
        <p:spPr>
          <a:xfrm>
            <a:off x="2351584" y="2924944"/>
            <a:ext cx="2592288" cy="369332"/>
          </a:xfrm>
          <a:prstGeom prst="rect">
            <a:avLst/>
          </a:prstGeom>
          <a:noFill/>
        </p:spPr>
        <p:txBody>
          <a:bodyPr wrap="square" rtlCol="0">
            <a:spAutoFit/>
          </a:bodyPr>
          <a:lstStyle/>
          <a:p>
            <a:r>
              <a:rPr lang="en-GB" dirty="0">
                <a:solidFill>
                  <a:srgbClr val="002060"/>
                </a:solidFill>
              </a:rPr>
              <a:t>Sweetened drinks</a:t>
            </a:r>
          </a:p>
        </p:txBody>
      </p:sp>
      <p:sp>
        <p:nvSpPr>
          <p:cNvPr id="15" name="TextBox 14"/>
          <p:cNvSpPr txBox="1"/>
          <p:nvPr/>
        </p:nvSpPr>
        <p:spPr>
          <a:xfrm>
            <a:off x="6744072" y="764704"/>
            <a:ext cx="3456384" cy="369332"/>
          </a:xfrm>
          <a:prstGeom prst="rect">
            <a:avLst/>
          </a:prstGeom>
          <a:noFill/>
        </p:spPr>
        <p:txBody>
          <a:bodyPr wrap="square" rtlCol="0">
            <a:spAutoFit/>
          </a:bodyPr>
          <a:lstStyle/>
          <a:p>
            <a:r>
              <a:rPr lang="en-GB" dirty="0">
                <a:solidFill>
                  <a:srgbClr val="002060"/>
                </a:solidFill>
              </a:rPr>
              <a:t>Sports drinks</a:t>
            </a:r>
          </a:p>
        </p:txBody>
      </p:sp>
      <p:sp>
        <p:nvSpPr>
          <p:cNvPr id="16" name="TextBox 15"/>
          <p:cNvSpPr txBox="1"/>
          <p:nvPr/>
        </p:nvSpPr>
        <p:spPr>
          <a:xfrm>
            <a:off x="4151784" y="260648"/>
            <a:ext cx="2736304" cy="369332"/>
          </a:xfrm>
          <a:prstGeom prst="rect">
            <a:avLst/>
          </a:prstGeom>
          <a:noFill/>
        </p:spPr>
        <p:txBody>
          <a:bodyPr wrap="square" rtlCol="0">
            <a:spAutoFit/>
          </a:bodyPr>
          <a:lstStyle/>
          <a:p>
            <a:r>
              <a:rPr lang="en-GB" dirty="0">
                <a:solidFill>
                  <a:srgbClr val="FFC000"/>
                </a:solidFill>
              </a:rPr>
              <a:t>Energy drinks</a:t>
            </a:r>
          </a:p>
        </p:txBody>
      </p:sp>
      <p:sp>
        <p:nvSpPr>
          <p:cNvPr id="17" name="TextBox 16"/>
          <p:cNvSpPr txBox="1"/>
          <p:nvPr/>
        </p:nvSpPr>
        <p:spPr>
          <a:xfrm>
            <a:off x="4655840" y="3501008"/>
            <a:ext cx="2448272" cy="369332"/>
          </a:xfrm>
          <a:prstGeom prst="rect">
            <a:avLst/>
          </a:prstGeom>
          <a:noFill/>
        </p:spPr>
        <p:txBody>
          <a:bodyPr wrap="square" rtlCol="0">
            <a:spAutoFit/>
          </a:bodyPr>
          <a:lstStyle/>
          <a:p>
            <a:r>
              <a:rPr lang="en-GB" dirty="0">
                <a:solidFill>
                  <a:schemeClr val="bg1">
                    <a:lumMod val="95000"/>
                    <a:lumOff val="5000"/>
                  </a:schemeClr>
                </a:solidFill>
              </a:rPr>
              <a:t>Functional drinks</a:t>
            </a:r>
          </a:p>
        </p:txBody>
      </p:sp>
      <p:sp>
        <p:nvSpPr>
          <p:cNvPr id="18" name="TextBox 17"/>
          <p:cNvSpPr txBox="1"/>
          <p:nvPr/>
        </p:nvSpPr>
        <p:spPr>
          <a:xfrm>
            <a:off x="5591944" y="1772816"/>
            <a:ext cx="2592288" cy="369332"/>
          </a:xfrm>
          <a:prstGeom prst="rect">
            <a:avLst/>
          </a:prstGeom>
          <a:noFill/>
        </p:spPr>
        <p:txBody>
          <a:bodyPr wrap="square" rtlCol="0">
            <a:spAutoFit/>
          </a:bodyPr>
          <a:lstStyle/>
          <a:p>
            <a:r>
              <a:rPr lang="en-GB" dirty="0">
                <a:solidFill>
                  <a:schemeClr val="accent6">
                    <a:lumMod val="60000"/>
                    <a:lumOff val="40000"/>
                  </a:schemeClr>
                </a:solidFill>
              </a:rPr>
              <a:t>New age drinks</a:t>
            </a:r>
          </a:p>
        </p:txBody>
      </p:sp>
      <p:sp>
        <p:nvSpPr>
          <p:cNvPr id="19" name="TextBox 18"/>
          <p:cNvSpPr txBox="1"/>
          <p:nvPr/>
        </p:nvSpPr>
        <p:spPr>
          <a:xfrm>
            <a:off x="3863752" y="4365104"/>
            <a:ext cx="2664296" cy="369332"/>
          </a:xfrm>
          <a:prstGeom prst="rect">
            <a:avLst/>
          </a:prstGeom>
          <a:noFill/>
        </p:spPr>
        <p:txBody>
          <a:bodyPr wrap="square" rtlCol="0">
            <a:spAutoFit/>
          </a:bodyPr>
          <a:lstStyle/>
          <a:p>
            <a:r>
              <a:rPr lang="en-GB" dirty="0">
                <a:solidFill>
                  <a:srgbClr val="FF3300"/>
                </a:solidFill>
              </a:rPr>
              <a:t>Dilutables - sqashes</a:t>
            </a:r>
          </a:p>
        </p:txBody>
      </p:sp>
      <p:sp>
        <p:nvSpPr>
          <p:cNvPr id="20" name="TextBox 19"/>
          <p:cNvSpPr txBox="1"/>
          <p:nvPr/>
        </p:nvSpPr>
        <p:spPr>
          <a:xfrm>
            <a:off x="8112224" y="2132856"/>
            <a:ext cx="2160240" cy="369332"/>
          </a:xfrm>
          <a:prstGeom prst="rect">
            <a:avLst/>
          </a:prstGeom>
          <a:noFill/>
        </p:spPr>
        <p:txBody>
          <a:bodyPr wrap="square" rtlCol="0">
            <a:spAutoFit/>
          </a:bodyPr>
          <a:lstStyle/>
          <a:p>
            <a:r>
              <a:rPr lang="en-GB" dirty="0">
                <a:solidFill>
                  <a:srgbClr val="FF00FF"/>
                </a:solidFill>
              </a:rPr>
              <a:t>Smoothies</a:t>
            </a:r>
          </a:p>
        </p:txBody>
      </p:sp>
      <p:sp>
        <p:nvSpPr>
          <p:cNvPr id="21" name="TextBox 20"/>
          <p:cNvSpPr txBox="1"/>
          <p:nvPr/>
        </p:nvSpPr>
        <p:spPr>
          <a:xfrm>
            <a:off x="7896200" y="116633"/>
            <a:ext cx="2592288" cy="461665"/>
          </a:xfrm>
          <a:prstGeom prst="rect">
            <a:avLst/>
          </a:prstGeom>
          <a:noFill/>
        </p:spPr>
        <p:txBody>
          <a:bodyPr wrap="square" rtlCol="0">
            <a:spAutoFit/>
          </a:bodyPr>
          <a:lstStyle/>
          <a:p>
            <a:r>
              <a:rPr lang="en-GB" sz="2400" dirty="0">
                <a:solidFill>
                  <a:srgbClr val="FFC000"/>
                </a:solidFill>
              </a:rPr>
              <a:t>Different flavours</a:t>
            </a:r>
          </a:p>
        </p:txBody>
      </p:sp>
      <p:sp>
        <p:nvSpPr>
          <p:cNvPr id="22" name="TextBox 21"/>
          <p:cNvSpPr txBox="1"/>
          <p:nvPr/>
        </p:nvSpPr>
        <p:spPr>
          <a:xfrm>
            <a:off x="1703513" y="4653137"/>
            <a:ext cx="2797561" cy="461665"/>
          </a:xfrm>
          <a:prstGeom prst="rect">
            <a:avLst/>
          </a:prstGeom>
          <a:noFill/>
        </p:spPr>
        <p:txBody>
          <a:bodyPr wrap="none" rtlCol="0">
            <a:spAutoFit/>
          </a:bodyPr>
          <a:lstStyle/>
          <a:p>
            <a:r>
              <a:rPr lang="en-GB" sz="2400" dirty="0">
                <a:solidFill>
                  <a:srgbClr val="FFC000"/>
                </a:solidFill>
              </a:rPr>
              <a:t>Different sweeteners</a:t>
            </a:r>
          </a:p>
        </p:txBody>
      </p:sp>
      <p:sp>
        <p:nvSpPr>
          <p:cNvPr id="23" name="TextBox 22"/>
          <p:cNvSpPr txBox="1"/>
          <p:nvPr/>
        </p:nvSpPr>
        <p:spPr>
          <a:xfrm>
            <a:off x="2423592" y="1268761"/>
            <a:ext cx="2520280" cy="461665"/>
          </a:xfrm>
          <a:prstGeom prst="rect">
            <a:avLst/>
          </a:prstGeom>
          <a:noFill/>
        </p:spPr>
        <p:txBody>
          <a:bodyPr wrap="square" rtlCol="0">
            <a:spAutoFit/>
          </a:bodyPr>
          <a:lstStyle/>
          <a:p>
            <a:r>
              <a:rPr lang="en-GB" sz="2400" dirty="0">
                <a:solidFill>
                  <a:srgbClr val="FFC000"/>
                </a:solidFill>
              </a:rPr>
              <a:t>Caloric</a:t>
            </a:r>
          </a:p>
        </p:txBody>
      </p:sp>
      <p:sp>
        <p:nvSpPr>
          <p:cNvPr id="24" name="TextBox 23"/>
          <p:cNvSpPr txBox="1"/>
          <p:nvPr/>
        </p:nvSpPr>
        <p:spPr>
          <a:xfrm>
            <a:off x="7392144" y="3717033"/>
            <a:ext cx="2808312" cy="461665"/>
          </a:xfrm>
          <a:prstGeom prst="rect">
            <a:avLst/>
          </a:prstGeom>
          <a:noFill/>
        </p:spPr>
        <p:txBody>
          <a:bodyPr wrap="square" rtlCol="0">
            <a:spAutoFit/>
          </a:bodyPr>
          <a:lstStyle/>
          <a:p>
            <a:r>
              <a:rPr lang="en-GB" sz="2400" dirty="0">
                <a:solidFill>
                  <a:srgbClr val="FFC000"/>
                </a:solidFill>
              </a:rPr>
              <a:t>Non caloric</a:t>
            </a:r>
          </a:p>
        </p:txBody>
      </p:sp>
      <p:sp>
        <p:nvSpPr>
          <p:cNvPr id="25" name="TextBox 24"/>
          <p:cNvSpPr txBox="1"/>
          <p:nvPr/>
        </p:nvSpPr>
        <p:spPr>
          <a:xfrm>
            <a:off x="1703512" y="188641"/>
            <a:ext cx="2088232" cy="461665"/>
          </a:xfrm>
          <a:prstGeom prst="rect">
            <a:avLst/>
          </a:prstGeom>
          <a:noFill/>
        </p:spPr>
        <p:txBody>
          <a:bodyPr wrap="square" rtlCol="0">
            <a:spAutoFit/>
          </a:bodyPr>
          <a:lstStyle/>
          <a:p>
            <a:r>
              <a:rPr lang="en-GB" sz="2400" dirty="0">
                <a:solidFill>
                  <a:srgbClr val="FFC000"/>
                </a:solidFill>
              </a:rPr>
              <a:t>Caffeinated</a:t>
            </a:r>
          </a:p>
        </p:txBody>
      </p:sp>
      <p:sp>
        <p:nvSpPr>
          <p:cNvPr id="26" name="TextBox 25"/>
          <p:cNvSpPr txBox="1"/>
          <p:nvPr/>
        </p:nvSpPr>
        <p:spPr>
          <a:xfrm>
            <a:off x="7464152" y="4941169"/>
            <a:ext cx="2736304" cy="461665"/>
          </a:xfrm>
          <a:prstGeom prst="rect">
            <a:avLst/>
          </a:prstGeom>
          <a:noFill/>
        </p:spPr>
        <p:txBody>
          <a:bodyPr wrap="square" rtlCol="0">
            <a:spAutoFit/>
          </a:bodyPr>
          <a:lstStyle/>
          <a:p>
            <a:r>
              <a:rPr lang="en-GB" sz="2400" dirty="0">
                <a:solidFill>
                  <a:srgbClr val="FFC000"/>
                </a:solidFill>
              </a:rPr>
              <a:t>Caffeine free</a:t>
            </a:r>
          </a:p>
        </p:txBody>
      </p:sp>
      <p:sp>
        <p:nvSpPr>
          <p:cNvPr id="27" name="TextBox 26"/>
          <p:cNvSpPr txBox="1"/>
          <p:nvPr/>
        </p:nvSpPr>
        <p:spPr>
          <a:xfrm>
            <a:off x="4727848" y="1052737"/>
            <a:ext cx="2952328" cy="461665"/>
          </a:xfrm>
          <a:prstGeom prst="rect">
            <a:avLst/>
          </a:prstGeom>
          <a:noFill/>
        </p:spPr>
        <p:txBody>
          <a:bodyPr wrap="square" rtlCol="0">
            <a:spAutoFit/>
          </a:bodyPr>
          <a:lstStyle/>
          <a:p>
            <a:r>
              <a:rPr lang="en-GB" sz="2400" dirty="0">
                <a:solidFill>
                  <a:srgbClr val="FFC000"/>
                </a:solidFill>
              </a:rPr>
              <a:t>+ Vitamins</a:t>
            </a:r>
          </a:p>
        </p:txBody>
      </p:sp>
      <p:sp>
        <p:nvSpPr>
          <p:cNvPr id="28" name="TextBox 27"/>
          <p:cNvSpPr txBox="1"/>
          <p:nvPr/>
        </p:nvSpPr>
        <p:spPr>
          <a:xfrm>
            <a:off x="7248128" y="2636913"/>
            <a:ext cx="2592288" cy="461665"/>
          </a:xfrm>
          <a:prstGeom prst="rect">
            <a:avLst/>
          </a:prstGeom>
          <a:noFill/>
        </p:spPr>
        <p:txBody>
          <a:bodyPr wrap="square" rtlCol="0">
            <a:spAutoFit/>
          </a:bodyPr>
          <a:lstStyle/>
          <a:p>
            <a:r>
              <a:rPr lang="en-GB" sz="2400" dirty="0">
                <a:solidFill>
                  <a:srgbClr val="FFC000"/>
                </a:solidFill>
              </a:rPr>
              <a:t>+ Minerals</a:t>
            </a:r>
          </a:p>
        </p:txBody>
      </p:sp>
      <p:sp>
        <p:nvSpPr>
          <p:cNvPr id="30" name="TextBox 29"/>
          <p:cNvSpPr txBox="1"/>
          <p:nvPr/>
        </p:nvSpPr>
        <p:spPr>
          <a:xfrm>
            <a:off x="3575720" y="332656"/>
            <a:ext cx="5256584" cy="15696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sz="3200" dirty="0">
                <a:ln w="18415" cmpd="sng">
                  <a:solidFill>
                    <a:srgbClr val="FFFFFF"/>
                  </a:solidFill>
                  <a:prstDash val="solid"/>
                </a:ln>
                <a:solidFill>
                  <a:srgbClr val="FFFFFF"/>
                </a:solidFill>
                <a:effectLst>
                  <a:outerShdw blurRad="63500" dir="3600000" algn="tl" rotWithShape="0">
                    <a:srgbClr val="000000">
                      <a:alpha val="70000"/>
                    </a:srgbClr>
                  </a:outerShdw>
                </a:effectLst>
              </a:rPr>
              <a:t>2000 different non alcoholic beverage brands </a:t>
            </a:r>
          </a:p>
          <a:p>
            <a:pPr algn="ctr"/>
            <a:r>
              <a:rPr lang="en-GB" sz="3200" dirty="0">
                <a:ln w="18415" cmpd="sng">
                  <a:solidFill>
                    <a:srgbClr val="FFFFFF"/>
                  </a:solidFill>
                  <a:prstDash val="solid"/>
                </a:ln>
                <a:solidFill>
                  <a:srgbClr val="FFFFFF"/>
                </a:solidFill>
                <a:effectLst>
                  <a:outerShdw blurRad="63500" dir="3600000" algn="tl" rotWithShape="0">
                    <a:srgbClr val="000000">
                      <a:alpha val="70000"/>
                    </a:srgbClr>
                  </a:outerShdw>
                </a:effectLst>
              </a:rPr>
              <a:t>in the EU market</a:t>
            </a:r>
          </a:p>
        </p:txBody>
      </p:sp>
      <p:sp>
        <p:nvSpPr>
          <p:cNvPr id="31" name="TextBox 30"/>
          <p:cNvSpPr txBox="1"/>
          <p:nvPr/>
        </p:nvSpPr>
        <p:spPr>
          <a:xfrm>
            <a:off x="3215680" y="2132856"/>
            <a:ext cx="6120680" cy="107721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sz="3200" dirty="0">
                <a:ln w="18415" cmpd="sng">
                  <a:solidFill>
                    <a:srgbClr val="FFFFFF"/>
                  </a:solidFill>
                  <a:prstDash val="solid"/>
                </a:ln>
                <a:solidFill>
                  <a:srgbClr val="FFFFFF"/>
                </a:solidFill>
                <a:effectLst>
                  <a:outerShdw blurRad="63500" dir="3600000" algn="tl" rotWithShape="0">
                    <a:srgbClr val="000000">
                      <a:alpha val="70000"/>
                    </a:srgbClr>
                  </a:outerShdw>
                </a:effectLst>
              </a:rPr>
              <a:t>9000 </a:t>
            </a:r>
          </a:p>
          <a:p>
            <a:pPr algn="ctr"/>
            <a:r>
              <a:rPr lang="en-GB" sz="3200" dirty="0">
                <a:ln w="18415" cmpd="sng">
                  <a:solidFill>
                    <a:srgbClr val="FFFFFF"/>
                  </a:solidFill>
                  <a:prstDash val="solid"/>
                </a:ln>
                <a:solidFill>
                  <a:srgbClr val="FFFFFF"/>
                </a:solidFill>
                <a:effectLst>
                  <a:outerShdw blurRad="63500" dir="3600000" algn="tl" rotWithShape="0">
                    <a:srgbClr val="000000">
                      <a:alpha val="70000"/>
                    </a:srgbClr>
                  </a:outerShdw>
                </a:effectLst>
              </a:rPr>
              <a:t>when considering all the flavours</a:t>
            </a:r>
          </a:p>
        </p:txBody>
      </p:sp>
      <p:sp>
        <p:nvSpPr>
          <p:cNvPr id="32" name="TextBox 31"/>
          <p:cNvSpPr txBox="1"/>
          <p:nvPr/>
        </p:nvSpPr>
        <p:spPr>
          <a:xfrm>
            <a:off x="3431704" y="3501008"/>
            <a:ext cx="5688632" cy="156966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GB" sz="3200" dirty="0">
                <a:ln w="18415" cmpd="sng">
                  <a:solidFill>
                    <a:srgbClr val="FFFFFF"/>
                  </a:solidFill>
                  <a:prstDash val="solid"/>
                </a:ln>
                <a:solidFill>
                  <a:srgbClr val="FFFFFF"/>
                </a:solidFill>
                <a:effectLst>
                  <a:outerShdw blurRad="63500" dir="3600000" algn="tl" rotWithShape="0">
                    <a:srgbClr val="000000">
                      <a:alpha val="70000"/>
                    </a:srgbClr>
                  </a:outerShdw>
                </a:effectLst>
              </a:rPr>
              <a:t>100,000 options </a:t>
            </a:r>
          </a:p>
          <a:p>
            <a:pPr algn="ctr"/>
            <a:r>
              <a:rPr lang="en-GB" sz="3200" dirty="0">
                <a:ln w="18415" cmpd="sng">
                  <a:solidFill>
                    <a:srgbClr val="FFFFFF"/>
                  </a:solidFill>
                  <a:prstDash val="solid"/>
                </a:ln>
                <a:solidFill>
                  <a:srgbClr val="FFFFFF"/>
                </a:solidFill>
                <a:effectLst>
                  <a:outerShdw blurRad="63500" dir="3600000" algn="tl" rotWithShape="0">
                    <a:srgbClr val="000000">
                      <a:alpha val="70000"/>
                    </a:srgbClr>
                  </a:outerShdw>
                </a:effectLst>
              </a:rPr>
              <a:t>when including sizes and packaging options</a:t>
            </a:r>
          </a:p>
        </p:txBody>
      </p:sp>
      <p:sp>
        <p:nvSpPr>
          <p:cNvPr id="33" name="Oval Callout 32"/>
          <p:cNvSpPr/>
          <p:nvPr/>
        </p:nvSpPr>
        <p:spPr>
          <a:xfrm>
            <a:off x="2495600" y="5517232"/>
            <a:ext cx="1728192" cy="936104"/>
          </a:xfrm>
          <a:prstGeom prst="wedgeEllipseCallout">
            <a:avLst>
              <a:gd name="adj1" fmla="val -76903"/>
              <a:gd name="adj2" fmla="val 610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Meet our needs</a:t>
            </a:r>
          </a:p>
        </p:txBody>
      </p:sp>
      <p:sp>
        <p:nvSpPr>
          <p:cNvPr id="34" name="Oval Callout 33"/>
          <p:cNvSpPr/>
          <p:nvPr/>
        </p:nvSpPr>
        <p:spPr>
          <a:xfrm>
            <a:off x="4655840" y="5517232"/>
            <a:ext cx="2664296" cy="1080120"/>
          </a:xfrm>
          <a:prstGeom prst="wedgeEllipseCallout">
            <a:avLst>
              <a:gd name="adj1" fmla="val -65300"/>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Hydration , balance and wellness</a:t>
            </a:r>
          </a:p>
        </p:txBody>
      </p:sp>
      <p:sp>
        <p:nvSpPr>
          <p:cNvPr id="35" name="Oval Callout 34"/>
          <p:cNvSpPr/>
          <p:nvPr/>
        </p:nvSpPr>
        <p:spPr>
          <a:xfrm>
            <a:off x="7536160" y="5445224"/>
            <a:ext cx="2880320" cy="1080120"/>
          </a:xfrm>
          <a:prstGeom prst="wedgeEllipseCallout">
            <a:avLst>
              <a:gd name="adj1" fmla="val -57792"/>
              <a:gd name="adj2" fmla="val 637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Great taste and convenience</a:t>
            </a:r>
          </a:p>
        </p:txBody>
      </p:sp>
    </p:spTree>
    <p:extLst>
      <p:ext uri="{BB962C8B-B14F-4D97-AF65-F5344CB8AC3E}">
        <p14:creationId xmlns:p14="http://schemas.microsoft.com/office/powerpoint/2010/main" val="304191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30" grpId="0" animBg="1"/>
      <p:bldP spid="31" grpId="0" animBg="1"/>
      <p:bldP spid="32" grpId="0" animBg="1"/>
      <p:bldP spid="33" grpId="0" animBg="1"/>
      <p:bldP spid="34" grpId="0" animBg="1"/>
      <p:bldP spid="3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600201"/>
            <a:ext cx="8229600" cy="3917032"/>
          </a:xfrm>
        </p:spPr>
        <p:txBody>
          <a:bodyPr>
            <a:normAutofit/>
          </a:bodyPr>
          <a:lstStyle/>
          <a:p>
            <a:pPr algn="ctr">
              <a:buNone/>
            </a:pPr>
            <a:r>
              <a:rPr lang="en-GB" dirty="0">
                <a:solidFill>
                  <a:schemeClr val="tx1">
                    <a:lumMod val="50000"/>
                    <a:lumOff val="50000"/>
                  </a:schemeClr>
                </a:solidFill>
              </a:rPr>
              <a:t>The European non-alcoholic beverages market totals some </a:t>
            </a:r>
            <a:endParaRPr lang="en-GB" dirty="0" smtClean="0">
              <a:solidFill>
                <a:schemeClr val="tx1">
                  <a:lumMod val="50000"/>
                  <a:lumOff val="50000"/>
                </a:schemeClr>
              </a:solidFill>
            </a:endParaRPr>
          </a:p>
          <a:p>
            <a:pPr algn="ctr">
              <a:buNone/>
            </a:pPr>
            <a:r>
              <a:rPr lang="en-GB" dirty="0" smtClean="0">
                <a:solidFill>
                  <a:schemeClr val="tx1">
                    <a:lumMod val="50000"/>
                    <a:lumOff val="50000"/>
                  </a:schemeClr>
                </a:solidFill>
              </a:rPr>
              <a:t>123 </a:t>
            </a:r>
            <a:r>
              <a:rPr lang="en-GB" dirty="0">
                <a:solidFill>
                  <a:schemeClr val="tx1">
                    <a:lumMod val="50000"/>
                    <a:lumOff val="50000"/>
                  </a:schemeClr>
                </a:solidFill>
              </a:rPr>
              <a:t>billion litres per </a:t>
            </a:r>
            <a:r>
              <a:rPr lang="en-GB" dirty="0" smtClean="0">
                <a:solidFill>
                  <a:schemeClr val="tx1">
                    <a:lumMod val="50000"/>
                    <a:lumOff val="50000"/>
                  </a:schemeClr>
                </a:solidFill>
              </a:rPr>
              <a:t>year</a:t>
            </a:r>
          </a:p>
          <a:p>
            <a:pPr>
              <a:buNone/>
            </a:pPr>
            <a:endParaRPr lang="en-GB" dirty="0">
              <a:solidFill>
                <a:schemeClr val="bg2">
                  <a:lumMod val="40000"/>
                  <a:lumOff val="60000"/>
                </a:schemeClr>
              </a:solidFill>
            </a:endParaRPr>
          </a:p>
          <a:p>
            <a:pPr algn="ctr">
              <a:buNone/>
            </a:pPr>
            <a:r>
              <a:rPr lang="en-GB" dirty="0" smtClean="0">
                <a:solidFill>
                  <a:schemeClr val="bg2">
                    <a:lumMod val="40000"/>
                    <a:lumOff val="60000"/>
                  </a:schemeClr>
                </a:solidFill>
              </a:rPr>
              <a:t> </a:t>
            </a:r>
            <a:r>
              <a:rPr lang="en-GB" dirty="0">
                <a:solidFill>
                  <a:srgbClr val="7F7F7F"/>
                </a:solidFill>
              </a:rPr>
              <a:t>There are over 1000 soft drinks production plants across Europe, </a:t>
            </a:r>
            <a:endParaRPr lang="en-GB" dirty="0" smtClean="0">
              <a:solidFill>
                <a:srgbClr val="7F7F7F"/>
              </a:solidFill>
            </a:endParaRPr>
          </a:p>
          <a:p>
            <a:pPr algn="ctr">
              <a:buNone/>
            </a:pPr>
            <a:r>
              <a:rPr lang="en-GB" dirty="0" smtClean="0">
                <a:solidFill>
                  <a:srgbClr val="7F7F7F"/>
                </a:solidFill>
              </a:rPr>
              <a:t>employing </a:t>
            </a:r>
            <a:r>
              <a:rPr lang="en-GB" dirty="0">
                <a:solidFill>
                  <a:srgbClr val="7F7F7F"/>
                </a:solidFill>
              </a:rPr>
              <a:t>some 250,000 </a:t>
            </a:r>
            <a:r>
              <a:rPr lang="en-GB" dirty="0" smtClean="0">
                <a:solidFill>
                  <a:srgbClr val="7F7F7F"/>
                </a:solidFill>
              </a:rPr>
              <a:t>people</a:t>
            </a:r>
          </a:p>
          <a:p>
            <a:pPr algn="ctr">
              <a:buNone/>
            </a:pPr>
            <a:r>
              <a:rPr lang="en-GB" dirty="0" smtClean="0">
                <a:solidFill>
                  <a:srgbClr val="7F7F7F"/>
                </a:solidFill>
              </a:rPr>
              <a:t> </a:t>
            </a:r>
            <a:r>
              <a:rPr lang="en-GB" dirty="0">
                <a:solidFill>
                  <a:srgbClr val="7F7F7F"/>
                </a:solidFill>
              </a:rPr>
              <a:t>boosting the </a:t>
            </a:r>
            <a:r>
              <a:rPr lang="en-GB" dirty="0" smtClean="0">
                <a:solidFill>
                  <a:srgbClr val="7F7F7F"/>
                </a:solidFill>
              </a:rPr>
              <a:t> </a:t>
            </a:r>
            <a:r>
              <a:rPr lang="en-GB" dirty="0">
                <a:solidFill>
                  <a:srgbClr val="7F7F7F"/>
                </a:solidFill>
              </a:rPr>
              <a:t>economy</a:t>
            </a:r>
          </a:p>
          <a:p>
            <a:endParaRPr lang="en-GB" dirty="0"/>
          </a:p>
        </p:txBody>
      </p:sp>
      <p:pic>
        <p:nvPicPr>
          <p:cNvPr id="4" name="Picture 3" descr="images.jpg"/>
          <p:cNvPicPr>
            <a:picLocks noChangeAspect="1"/>
          </p:cNvPicPr>
          <p:nvPr/>
        </p:nvPicPr>
        <p:blipFill>
          <a:blip r:embed="rId3" cstate="print"/>
          <a:stretch>
            <a:fillRect/>
          </a:stretch>
        </p:blipFill>
        <p:spPr>
          <a:xfrm>
            <a:off x="8276196" y="260649"/>
            <a:ext cx="1990588" cy="1440160"/>
          </a:xfrm>
          <a:prstGeom prst="rect">
            <a:avLst/>
          </a:prstGeom>
          <a:ln>
            <a:noFill/>
          </a:ln>
          <a:effectLst>
            <a:softEdge rad="112500"/>
          </a:effectLst>
        </p:spPr>
      </p:pic>
      <p:pic>
        <p:nvPicPr>
          <p:cNvPr id="5" name="Picture 4" descr="imagesCA36BQJ0.jpg"/>
          <p:cNvPicPr>
            <a:picLocks noChangeAspect="1"/>
          </p:cNvPicPr>
          <p:nvPr/>
        </p:nvPicPr>
        <p:blipFill>
          <a:blip r:embed="rId4" cstate="print"/>
          <a:stretch>
            <a:fillRect/>
          </a:stretch>
        </p:blipFill>
        <p:spPr>
          <a:xfrm>
            <a:off x="1991544" y="404664"/>
            <a:ext cx="1584176" cy="1188132"/>
          </a:xfrm>
          <a:prstGeom prst="rect">
            <a:avLst/>
          </a:prstGeom>
          <a:ln>
            <a:noFill/>
          </a:ln>
          <a:effectLst>
            <a:softEdge rad="112500"/>
          </a:effectLst>
        </p:spPr>
      </p:pic>
      <p:pic>
        <p:nvPicPr>
          <p:cNvPr id="6" name="Picture 5" descr="imagesCA966496.jpg"/>
          <p:cNvPicPr>
            <a:picLocks noChangeAspect="1"/>
          </p:cNvPicPr>
          <p:nvPr/>
        </p:nvPicPr>
        <p:blipFill>
          <a:blip r:embed="rId5" cstate="print"/>
          <a:stretch>
            <a:fillRect/>
          </a:stretch>
        </p:blipFill>
        <p:spPr>
          <a:xfrm>
            <a:off x="8976321" y="4797152"/>
            <a:ext cx="1448569" cy="1695886"/>
          </a:xfrm>
          <a:prstGeom prst="rect">
            <a:avLst/>
          </a:prstGeom>
          <a:ln>
            <a:noFill/>
          </a:ln>
          <a:effectLst>
            <a:softEdge rad="112500"/>
          </a:effectLst>
        </p:spPr>
      </p:pic>
      <p:pic>
        <p:nvPicPr>
          <p:cNvPr id="7" name="Picture 6" descr="imagesCAOW4U3P.jpg"/>
          <p:cNvPicPr>
            <a:picLocks noChangeAspect="1"/>
          </p:cNvPicPr>
          <p:nvPr/>
        </p:nvPicPr>
        <p:blipFill>
          <a:blip r:embed="rId6" cstate="print"/>
          <a:stretch>
            <a:fillRect/>
          </a:stretch>
        </p:blipFill>
        <p:spPr>
          <a:xfrm>
            <a:off x="8688289" y="2204865"/>
            <a:ext cx="1563359" cy="1120899"/>
          </a:xfrm>
          <a:prstGeom prst="rect">
            <a:avLst/>
          </a:prstGeom>
          <a:ln>
            <a:noFill/>
          </a:ln>
          <a:effectLst>
            <a:softEdge rad="112500"/>
          </a:effectLst>
        </p:spPr>
      </p:pic>
      <p:pic>
        <p:nvPicPr>
          <p:cNvPr id="8" name="Picture 7" descr="imagesCA7ZYXFU.jpg"/>
          <p:cNvPicPr>
            <a:picLocks noChangeAspect="1"/>
          </p:cNvPicPr>
          <p:nvPr/>
        </p:nvPicPr>
        <p:blipFill>
          <a:blip r:embed="rId7" cstate="print"/>
          <a:stretch>
            <a:fillRect/>
          </a:stretch>
        </p:blipFill>
        <p:spPr>
          <a:xfrm>
            <a:off x="1919536" y="2060848"/>
            <a:ext cx="1503610" cy="1503610"/>
          </a:xfrm>
          <a:prstGeom prst="rect">
            <a:avLst/>
          </a:prstGeom>
          <a:ln>
            <a:noFill/>
          </a:ln>
          <a:effectLst>
            <a:softEdge rad="112500"/>
          </a:effectLst>
        </p:spPr>
      </p:pic>
      <p:pic>
        <p:nvPicPr>
          <p:cNvPr id="9" name="Picture 8" descr="imagesCAM4YF5D.jpg"/>
          <p:cNvPicPr>
            <a:picLocks noChangeAspect="1"/>
          </p:cNvPicPr>
          <p:nvPr/>
        </p:nvPicPr>
        <p:blipFill>
          <a:blip r:embed="rId8" cstate="print">
            <a:lum contrast="10000"/>
          </a:blip>
          <a:stretch>
            <a:fillRect/>
          </a:stretch>
        </p:blipFill>
        <p:spPr>
          <a:xfrm>
            <a:off x="1847528" y="4326709"/>
            <a:ext cx="1368152" cy="2320972"/>
          </a:xfrm>
          <a:prstGeom prst="rect">
            <a:avLst/>
          </a:prstGeom>
          <a:ln>
            <a:noFill/>
          </a:ln>
          <a:effectLst>
            <a:softEdge rad="112500"/>
          </a:effectLst>
        </p:spPr>
      </p:pic>
      <p:pic>
        <p:nvPicPr>
          <p:cNvPr id="10" name="Picture 9" descr="drink.png"/>
          <p:cNvPicPr>
            <a:picLocks noChangeAspect="1"/>
          </p:cNvPicPr>
          <p:nvPr/>
        </p:nvPicPr>
        <p:blipFill>
          <a:blip r:embed="rId9" cstate="print"/>
          <a:stretch>
            <a:fillRect/>
          </a:stretch>
        </p:blipFill>
        <p:spPr>
          <a:xfrm>
            <a:off x="5015880" y="5517232"/>
            <a:ext cx="2160240" cy="1080120"/>
          </a:xfrm>
          <a:prstGeom prst="rect">
            <a:avLst/>
          </a:prstGeom>
          <a:ln>
            <a:noFill/>
          </a:ln>
          <a:effectLst>
            <a:softEdge rad="112500"/>
          </a:effectLst>
        </p:spPr>
      </p:pic>
      <p:sp>
        <p:nvSpPr>
          <p:cNvPr id="12" name="Oval 11"/>
          <p:cNvSpPr/>
          <p:nvPr/>
        </p:nvSpPr>
        <p:spPr>
          <a:xfrm>
            <a:off x="9192344" y="2708920"/>
            <a:ext cx="576064" cy="432048"/>
          </a:xfrm>
          <a:prstGeom prst="ellipse">
            <a:avLst/>
          </a:prstGeom>
          <a:solidFill>
            <a:srgbClr val="0E0C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8616280" y="908720"/>
            <a:ext cx="1368152"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1919536" y="4653136"/>
            <a:ext cx="1224136" cy="21602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1991544" y="5805264"/>
            <a:ext cx="1152128" cy="216024"/>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2135560" y="2996952"/>
            <a:ext cx="144016" cy="216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2423592" y="2996952"/>
            <a:ext cx="144016" cy="216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2711624" y="2996952"/>
            <a:ext cx="144016" cy="21602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2999656" y="3068960"/>
            <a:ext cx="216024" cy="2880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9408368" y="4941168"/>
            <a:ext cx="288032" cy="72008"/>
          </a:xfrm>
          <a:prstGeom prst="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8"/>
          <p:cNvGrpSpPr/>
          <p:nvPr/>
        </p:nvGrpSpPr>
        <p:grpSpPr>
          <a:xfrm>
            <a:off x="4143502" y="302199"/>
            <a:ext cx="3744417" cy="623912"/>
            <a:chOff x="0" y="0"/>
            <a:chExt cx="8136903" cy="623912"/>
          </a:xfrm>
        </p:grpSpPr>
        <p:sp>
          <p:nvSpPr>
            <p:cNvPr id="26" name="Rounded Rectangle 25"/>
            <p:cNvSpPr/>
            <p:nvPr/>
          </p:nvSpPr>
          <p:spPr>
            <a:xfrm>
              <a:off x="0" y="0"/>
              <a:ext cx="8136903" cy="623912"/>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27" name="Rounded Rectangle 4"/>
            <p:cNvSpPr/>
            <p:nvPr/>
          </p:nvSpPr>
          <p:spPr>
            <a:xfrm>
              <a:off x="1872208" y="30457"/>
              <a:ext cx="6234238" cy="5629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defTabSz="1200150">
                <a:lnSpc>
                  <a:spcPct val="90000"/>
                </a:lnSpc>
                <a:spcBef>
                  <a:spcPct val="0"/>
                </a:spcBef>
                <a:spcAft>
                  <a:spcPct val="35000"/>
                </a:spcAft>
              </a:pPr>
              <a:r>
                <a:rPr lang="en-GB" sz="2700" b="1" dirty="0">
                  <a:solidFill>
                    <a:srgbClr val="92D050"/>
                  </a:solidFill>
                </a:rPr>
                <a:t>BEVERAGES</a:t>
              </a:r>
              <a:endParaRPr lang="en-GB" sz="2700" dirty="0"/>
            </a:p>
          </p:txBody>
        </p:sp>
      </p:grpSp>
    </p:spTree>
    <p:extLst>
      <p:ext uri="{BB962C8B-B14F-4D97-AF65-F5344CB8AC3E}">
        <p14:creationId xmlns:p14="http://schemas.microsoft.com/office/powerpoint/2010/main" val="22762198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828800" y="2514600"/>
            <a:ext cx="8305800" cy="1371600"/>
          </a:xfrm>
        </p:spPr>
        <p:txBody>
          <a:bodyPr>
            <a:normAutofit fontScale="90000"/>
          </a:bodyPr>
          <a:lstStyle/>
          <a:p>
            <a:r>
              <a:rPr lang="en-GB" sz="4000" b="1" dirty="0"/>
              <a:t/>
            </a:r>
            <a:br>
              <a:rPr lang="en-GB" sz="4000" b="1" dirty="0"/>
            </a:br>
            <a:r>
              <a:rPr lang="en-GB" sz="4000" b="1" dirty="0"/>
              <a:t/>
            </a:r>
            <a:br>
              <a:rPr lang="en-GB" sz="4000" b="1" dirty="0"/>
            </a:br>
            <a:r>
              <a:rPr lang="en-GB" sz="4000" b="1" dirty="0"/>
              <a:t/>
            </a:r>
            <a:br>
              <a:rPr lang="en-GB" sz="4000" b="1" dirty="0"/>
            </a:br>
            <a:r>
              <a:rPr lang="en-GB" sz="3200" b="1" dirty="0" smtClean="0">
                <a:solidFill>
                  <a:schemeClr val="accent1">
                    <a:lumMod val="75000"/>
                  </a:schemeClr>
                </a:solidFill>
              </a:rPr>
              <a:t>“</a:t>
            </a:r>
            <a:r>
              <a:rPr lang="en-GB" sz="3200" b="1" i="1" dirty="0" smtClean="0">
                <a:solidFill>
                  <a:schemeClr val="accent1">
                    <a:lumMod val="75000"/>
                  </a:schemeClr>
                </a:solidFill>
              </a:rPr>
              <a:t>The </a:t>
            </a:r>
            <a:r>
              <a:rPr lang="en-GB" sz="3200" b="1" i="1" dirty="0">
                <a:solidFill>
                  <a:schemeClr val="accent1">
                    <a:lumMod val="75000"/>
                  </a:schemeClr>
                </a:solidFill>
              </a:rPr>
              <a:t>high and increasing consumption of sugars-sweetened drinks by children in many countries is of serious concern. It is estimated that each additional can or glass of sweetened drink that they consume every day increases risk of becoming obese by 60%.”</a:t>
            </a:r>
            <a:r>
              <a:rPr lang="en-GB" sz="4000" b="1" i="1" dirty="0">
                <a:solidFill>
                  <a:schemeClr val="accent1">
                    <a:lumMod val="75000"/>
                  </a:schemeClr>
                </a:solidFill>
              </a:rPr>
              <a:t/>
            </a:r>
            <a:br>
              <a:rPr lang="en-GB" sz="4000" b="1" i="1" dirty="0">
                <a:solidFill>
                  <a:schemeClr val="accent1">
                    <a:lumMod val="75000"/>
                  </a:schemeClr>
                </a:solidFill>
              </a:rPr>
            </a:br>
            <a:r>
              <a:rPr lang="en-GB" sz="4000" b="1" i="1" dirty="0">
                <a:solidFill>
                  <a:schemeClr val="accent1">
                    <a:lumMod val="75000"/>
                  </a:schemeClr>
                </a:solidFill>
              </a:rPr>
              <a:t/>
            </a:r>
            <a:br>
              <a:rPr lang="en-GB" sz="4000" b="1" i="1" dirty="0">
                <a:solidFill>
                  <a:schemeClr val="accent1">
                    <a:lumMod val="75000"/>
                  </a:schemeClr>
                </a:solidFill>
              </a:rPr>
            </a:br>
            <a:endParaRPr lang="en-GB" i="1" dirty="0">
              <a:solidFill>
                <a:schemeClr val="accent1">
                  <a:lumMod val="75000"/>
                </a:schemeClr>
              </a:solidFill>
            </a:endParaRPr>
          </a:p>
        </p:txBody>
      </p:sp>
      <p:sp>
        <p:nvSpPr>
          <p:cNvPr id="78851" name="Rectangle 3"/>
          <p:cNvSpPr>
            <a:spLocks noGrp="1" noChangeArrowheads="1"/>
          </p:cNvSpPr>
          <p:nvPr>
            <p:ph type="subTitle" idx="1"/>
          </p:nvPr>
        </p:nvSpPr>
        <p:spPr/>
        <p:txBody>
          <a:bodyPr>
            <a:normAutofit fontScale="92500" lnSpcReduction="10000"/>
          </a:bodyPr>
          <a:lstStyle/>
          <a:p>
            <a:endParaRPr lang="en-GB" dirty="0"/>
          </a:p>
          <a:p>
            <a:endParaRPr lang="en-GB" dirty="0"/>
          </a:p>
          <a:p>
            <a:endParaRPr lang="en-GB" dirty="0"/>
          </a:p>
          <a:p>
            <a:pPr algn="r"/>
            <a:r>
              <a:rPr lang="en-GB" dirty="0"/>
              <a:t>WHO, 2003</a:t>
            </a:r>
          </a:p>
        </p:txBody>
      </p:sp>
    </p:spTree>
    <p:extLst>
      <p:ext uri="{BB962C8B-B14F-4D97-AF65-F5344CB8AC3E}">
        <p14:creationId xmlns:p14="http://schemas.microsoft.com/office/powerpoint/2010/main" val="2704467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Conclusions </a:t>
            </a:r>
            <a:endParaRPr lang="en-GB" dirty="0"/>
          </a:p>
        </p:txBody>
      </p:sp>
      <p:sp>
        <p:nvSpPr>
          <p:cNvPr id="3" name="Content Placeholder 2"/>
          <p:cNvSpPr>
            <a:spLocks noGrp="1"/>
          </p:cNvSpPr>
          <p:nvPr>
            <p:ph idx="1"/>
          </p:nvPr>
        </p:nvSpPr>
        <p:spPr/>
        <p:txBody>
          <a:bodyPr/>
          <a:lstStyle/>
          <a:p>
            <a:r>
              <a:rPr lang="en-GB" dirty="0" smtClean="0"/>
              <a:t>Address soft drink consumption </a:t>
            </a:r>
          </a:p>
          <a:p>
            <a:r>
              <a:rPr lang="en-GB" dirty="0" smtClean="0"/>
              <a:t>Continue to promote fruit consumption  </a:t>
            </a:r>
          </a:p>
          <a:p>
            <a:r>
              <a:rPr lang="en-GB" dirty="0" smtClean="0"/>
              <a:t>Upstream Approach</a:t>
            </a:r>
          </a:p>
          <a:p>
            <a:r>
              <a:rPr lang="en-GB" dirty="0" smtClean="0"/>
              <a:t>Whole of Government Approach</a:t>
            </a:r>
          </a:p>
          <a:p>
            <a:r>
              <a:rPr lang="en-GB" dirty="0" smtClean="0"/>
              <a:t>Cost of Obesity </a:t>
            </a:r>
          </a:p>
          <a:p>
            <a:r>
              <a:rPr lang="en-GB" dirty="0" smtClean="0"/>
              <a:t>Sustainability of Health Care System </a:t>
            </a:r>
          </a:p>
          <a:p>
            <a:pPr marL="0" indent="0">
              <a:buNone/>
            </a:pPr>
            <a:endParaRPr lang="en-GB" dirty="0"/>
          </a:p>
        </p:txBody>
      </p:sp>
    </p:spTree>
    <p:extLst>
      <p:ext uri="{BB962C8B-B14F-4D97-AF65-F5344CB8AC3E}">
        <p14:creationId xmlns:p14="http://schemas.microsoft.com/office/powerpoint/2010/main" val="4165707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nvSpPr>
        <p:spPr bwMode="auto">
          <a:xfrm>
            <a:off x="5727700" y="1844675"/>
            <a:ext cx="2528888"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t>Fiscal Measures </a:t>
            </a:r>
            <a:endParaRPr lang="en-US"/>
          </a:p>
        </p:txBody>
      </p:sp>
      <p:sp>
        <p:nvSpPr>
          <p:cNvPr id="93187" name="Text Box 3"/>
          <p:cNvSpPr txBox="1">
            <a:spLocks noChangeArrowheads="1"/>
          </p:cNvSpPr>
          <p:nvPr/>
        </p:nvSpPr>
        <p:spPr bwMode="auto">
          <a:xfrm>
            <a:off x="7667625" y="4581525"/>
            <a:ext cx="2824163" cy="369332"/>
          </a:xfrm>
          <a:prstGeom prst="rect">
            <a:avLst/>
          </a:prstGeom>
          <a:noFill/>
          <a:ln w="9525">
            <a:noFill/>
            <a:miter lim="800000"/>
            <a:headEnd/>
            <a:tailEnd/>
          </a:ln>
          <a:effectLst/>
        </p:spPr>
        <p:txBody>
          <a:bodyPr>
            <a:prstTxWarp prst="textNoShape">
              <a:avLst/>
            </a:prstTxWarp>
            <a:spAutoFit/>
          </a:bodyPr>
          <a:lstStyle/>
          <a:p>
            <a:pPr>
              <a:spcBef>
                <a:spcPct val="50000"/>
              </a:spcBef>
            </a:pPr>
            <a:endParaRPr lang="en-US"/>
          </a:p>
        </p:txBody>
      </p:sp>
      <p:sp>
        <p:nvSpPr>
          <p:cNvPr id="93188" name="Line 4"/>
          <p:cNvSpPr>
            <a:spLocks noChangeShapeType="1"/>
          </p:cNvSpPr>
          <p:nvPr/>
        </p:nvSpPr>
        <p:spPr bwMode="auto">
          <a:xfrm rot="244705" flipH="1" flipV="1">
            <a:off x="3379788" y="1216026"/>
            <a:ext cx="4948237" cy="5103813"/>
          </a:xfrm>
          <a:prstGeom prst="line">
            <a:avLst/>
          </a:prstGeom>
          <a:noFill/>
          <a:ln w="63500">
            <a:solidFill>
              <a:schemeClr val="tx1"/>
            </a:solidFill>
            <a:round/>
            <a:headEnd/>
            <a:tailEnd type="triangle" w="lg" len="lg"/>
          </a:ln>
          <a:effectLst/>
        </p:spPr>
        <p:txBody>
          <a:bodyPr>
            <a:prstTxWarp prst="textNoShape">
              <a:avLst/>
            </a:prstTxWarp>
          </a:bodyPr>
          <a:lstStyle/>
          <a:p>
            <a:endParaRPr lang="en-US"/>
          </a:p>
        </p:txBody>
      </p:sp>
      <p:sp>
        <p:nvSpPr>
          <p:cNvPr id="93189" name="Text Box 5"/>
          <p:cNvSpPr txBox="1">
            <a:spLocks noChangeArrowheads="1"/>
          </p:cNvSpPr>
          <p:nvPr/>
        </p:nvSpPr>
        <p:spPr bwMode="auto">
          <a:xfrm>
            <a:off x="4951414" y="908050"/>
            <a:ext cx="3883025"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t>National &amp;/or local policy initiatives</a:t>
            </a:r>
            <a:endParaRPr lang="en-US"/>
          </a:p>
        </p:txBody>
      </p:sp>
      <p:sp>
        <p:nvSpPr>
          <p:cNvPr id="93190" name="Text Box 6"/>
          <p:cNvSpPr txBox="1">
            <a:spLocks noChangeArrowheads="1"/>
          </p:cNvSpPr>
          <p:nvPr/>
        </p:nvSpPr>
        <p:spPr bwMode="auto">
          <a:xfrm>
            <a:off x="5514975" y="1341438"/>
            <a:ext cx="2470151"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t>Legislation/Regulation</a:t>
            </a:r>
            <a:endParaRPr lang="en-US"/>
          </a:p>
        </p:txBody>
      </p:sp>
      <p:sp>
        <p:nvSpPr>
          <p:cNvPr id="93191" name="Text Box 7"/>
          <p:cNvSpPr txBox="1">
            <a:spLocks noChangeArrowheads="1"/>
          </p:cNvSpPr>
          <p:nvPr/>
        </p:nvSpPr>
        <p:spPr bwMode="auto">
          <a:xfrm>
            <a:off x="5973765" y="2349501"/>
            <a:ext cx="2613025"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t>Healthy Settings- HPS</a:t>
            </a:r>
            <a:endParaRPr lang="en-US"/>
          </a:p>
        </p:txBody>
      </p:sp>
      <p:sp>
        <p:nvSpPr>
          <p:cNvPr id="93192" name="Text Box 8"/>
          <p:cNvSpPr txBox="1">
            <a:spLocks noChangeArrowheads="1"/>
          </p:cNvSpPr>
          <p:nvPr/>
        </p:nvSpPr>
        <p:spPr bwMode="auto">
          <a:xfrm>
            <a:off x="6256339" y="2924175"/>
            <a:ext cx="3176587"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t>Community Development</a:t>
            </a:r>
            <a:endParaRPr lang="en-US"/>
          </a:p>
        </p:txBody>
      </p:sp>
      <p:sp>
        <p:nvSpPr>
          <p:cNvPr id="93193" name="Text Box 9"/>
          <p:cNvSpPr txBox="1">
            <a:spLocks noChangeArrowheads="1"/>
          </p:cNvSpPr>
          <p:nvPr/>
        </p:nvSpPr>
        <p:spPr bwMode="auto">
          <a:xfrm>
            <a:off x="6678614" y="3429001"/>
            <a:ext cx="3741737"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t>Training other professional groups</a:t>
            </a:r>
            <a:endParaRPr lang="en-US"/>
          </a:p>
        </p:txBody>
      </p:sp>
      <p:sp>
        <p:nvSpPr>
          <p:cNvPr id="93194" name="Text Box 10"/>
          <p:cNvSpPr txBox="1">
            <a:spLocks noChangeArrowheads="1"/>
          </p:cNvSpPr>
          <p:nvPr/>
        </p:nvSpPr>
        <p:spPr bwMode="auto">
          <a:xfrm>
            <a:off x="7102477" y="3860801"/>
            <a:ext cx="2187575"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t>Media Campaigns</a:t>
            </a:r>
            <a:endParaRPr lang="en-US"/>
          </a:p>
        </p:txBody>
      </p:sp>
      <p:sp>
        <p:nvSpPr>
          <p:cNvPr id="93195" name="Text Box 11"/>
          <p:cNvSpPr txBox="1">
            <a:spLocks noChangeArrowheads="1"/>
          </p:cNvSpPr>
          <p:nvPr/>
        </p:nvSpPr>
        <p:spPr bwMode="auto">
          <a:xfrm>
            <a:off x="7632701" y="4292601"/>
            <a:ext cx="2047875" cy="646331"/>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dirty="0"/>
              <a:t>School </a:t>
            </a:r>
            <a:br>
              <a:rPr lang="en-GB" dirty="0"/>
            </a:br>
            <a:r>
              <a:rPr lang="en-GB" dirty="0"/>
              <a:t> health education</a:t>
            </a:r>
            <a:endParaRPr lang="en-US" dirty="0"/>
          </a:p>
        </p:txBody>
      </p:sp>
      <p:sp>
        <p:nvSpPr>
          <p:cNvPr id="93196" name="Text Box 12"/>
          <p:cNvSpPr txBox="1">
            <a:spLocks noChangeArrowheads="1"/>
          </p:cNvSpPr>
          <p:nvPr/>
        </p:nvSpPr>
        <p:spPr bwMode="auto">
          <a:xfrm>
            <a:off x="7986713" y="5013326"/>
            <a:ext cx="2152651" cy="646331"/>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dirty="0"/>
              <a:t>Chair </a:t>
            </a:r>
            <a:r>
              <a:rPr lang="en-GB" dirty="0" smtClean="0"/>
              <a:t>side</a:t>
            </a:r>
            <a:r>
              <a:rPr lang="en-GB" dirty="0"/>
              <a:t/>
            </a:r>
            <a:br>
              <a:rPr lang="en-GB" dirty="0"/>
            </a:br>
            <a:r>
              <a:rPr lang="en-GB" dirty="0"/>
              <a:t>health education</a:t>
            </a:r>
            <a:endParaRPr lang="en-US" dirty="0"/>
          </a:p>
        </p:txBody>
      </p:sp>
      <p:sp>
        <p:nvSpPr>
          <p:cNvPr id="93197" name="Text Box 13"/>
          <p:cNvSpPr txBox="1">
            <a:spLocks noChangeArrowheads="1"/>
          </p:cNvSpPr>
          <p:nvPr/>
        </p:nvSpPr>
        <p:spPr bwMode="auto">
          <a:xfrm>
            <a:off x="8408989" y="5661026"/>
            <a:ext cx="2259012" cy="369332"/>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a:t>Clinical Prevention</a:t>
            </a:r>
            <a:endParaRPr lang="en-US"/>
          </a:p>
        </p:txBody>
      </p:sp>
      <p:sp>
        <p:nvSpPr>
          <p:cNvPr id="93198" name="Text Box 14"/>
          <p:cNvSpPr txBox="1">
            <a:spLocks noChangeArrowheads="1"/>
          </p:cNvSpPr>
          <p:nvPr/>
        </p:nvSpPr>
        <p:spPr bwMode="auto">
          <a:xfrm>
            <a:off x="1703389" y="1557337"/>
            <a:ext cx="2952751" cy="78483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b="1"/>
              <a:t>‘Upstream’</a:t>
            </a:r>
          </a:p>
          <a:p>
            <a:pPr>
              <a:spcBef>
                <a:spcPct val="50000"/>
              </a:spcBef>
            </a:pPr>
            <a:r>
              <a:rPr lang="en-GB" b="1"/>
              <a:t>Healthy Public Policy</a:t>
            </a:r>
            <a:endParaRPr lang="en-US" b="1"/>
          </a:p>
        </p:txBody>
      </p:sp>
      <p:sp>
        <p:nvSpPr>
          <p:cNvPr id="93199" name="Text Box 15"/>
          <p:cNvSpPr txBox="1">
            <a:spLocks noChangeArrowheads="1"/>
          </p:cNvSpPr>
          <p:nvPr/>
        </p:nvSpPr>
        <p:spPr bwMode="auto">
          <a:xfrm>
            <a:off x="5562601" y="5562601"/>
            <a:ext cx="2541588" cy="1061829"/>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b="1"/>
              <a:t>‘Downstream’</a:t>
            </a:r>
          </a:p>
          <a:p>
            <a:pPr>
              <a:spcBef>
                <a:spcPct val="50000"/>
              </a:spcBef>
            </a:pPr>
            <a:r>
              <a:rPr lang="en-GB" b="1"/>
              <a:t>Health Education &amp; Clinical Prevention</a:t>
            </a:r>
            <a:endParaRPr lang="en-US" b="1"/>
          </a:p>
        </p:txBody>
      </p:sp>
      <p:sp>
        <p:nvSpPr>
          <p:cNvPr id="93200" name="Line 16"/>
          <p:cNvSpPr>
            <a:spLocks noChangeShapeType="1"/>
          </p:cNvSpPr>
          <p:nvPr/>
        </p:nvSpPr>
        <p:spPr bwMode="auto">
          <a:xfrm flipH="1">
            <a:off x="4879975" y="2133600"/>
            <a:ext cx="704851" cy="288925"/>
          </a:xfrm>
          <a:prstGeom prst="line">
            <a:avLst/>
          </a:prstGeom>
          <a:noFill/>
          <a:ln w="25400">
            <a:solidFill>
              <a:schemeClr val="tx1"/>
            </a:solidFill>
            <a:prstDash val="sysDot"/>
            <a:round/>
            <a:headEnd/>
            <a:tailEnd type="triangle" w="med" len="lg"/>
          </a:ln>
          <a:effectLst/>
        </p:spPr>
        <p:txBody>
          <a:bodyPr>
            <a:prstTxWarp prst="textNoShape">
              <a:avLst/>
            </a:prstTxWarp>
          </a:bodyPr>
          <a:lstStyle/>
          <a:p>
            <a:endParaRPr lang="en-US"/>
          </a:p>
        </p:txBody>
      </p:sp>
      <p:sp>
        <p:nvSpPr>
          <p:cNvPr id="93201" name="Line 17"/>
          <p:cNvSpPr>
            <a:spLocks noChangeShapeType="1"/>
          </p:cNvSpPr>
          <p:nvPr/>
        </p:nvSpPr>
        <p:spPr bwMode="auto">
          <a:xfrm flipH="1">
            <a:off x="5233988" y="2565402"/>
            <a:ext cx="706437" cy="358775"/>
          </a:xfrm>
          <a:prstGeom prst="line">
            <a:avLst/>
          </a:prstGeom>
          <a:noFill/>
          <a:ln w="25400">
            <a:solidFill>
              <a:schemeClr val="tx1"/>
            </a:solidFill>
            <a:prstDash val="sysDot"/>
            <a:round/>
            <a:headEnd/>
            <a:tailEnd type="triangle" w="med" len="lg"/>
          </a:ln>
          <a:effectLst/>
        </p:spPr>
        <p:txBody>
          <a:bodyPr>
            <a:prstTxWarp prst="textNoShape">
              <a:avLst/>
            </a:prstTxWarp>
          </a:bodyPr>
          <a:lstStyle/>
          <a:p>
            <a:endParaRPr lang="en-US"/>
          </a:p>
        </p:txBody>
      </p:sp>
      <p:sp>
        <p:nvSpPr>
          <p:cNvPr id="93202" name="Line 18"/>
          <p:cNvSpPr>
            <a:spLocks noChangeShapeType="1"/>
          </p:cNvSpPr>
          <p:nvPr/>
        </p:nvSpPr>
        <p:spPr bwMode="auto">
          <a:xfrm flipH="1">
            <a:off x="5727701" y="3213100"/>
            <a:ext cx="493713" cy="287339"/>
          </a:xfrm>
          <a:prstGeom prst="line">
            <a:avLst/>
          </a:prstGeom>
          <a:noFill/>
          <a:ln w="25400">
            <a:solidFill>
              <a:schemeClr val="tx1"/>
            </a:solidFill>
            <a:prstDash val="sysDot"/>
            <a:round/>
            <a:headEnd/>
            <a:tailEnd type="triangle" w="med" len="lg"/>
          </a:ln>
          <a:effectLst/>
        </p:spPr>
        <p:txBody>
          <a:bodyPr>
            <a:prstTxWarp prst="textNoShape">
              <a:avLst/>
            </a:prstTxWarp>
          </a:bodyPr>
          <a:lstStyle/>
          <a:p>
            <a:endParaRPr lang="en-US"/>
          </a:p>
        </p:txBody>
      </p:sp>
      <p:sp>
        <p:nvSpPr>
          <p:cNvPr id="93203" name="Line 19"/>
          <p:cNvSpPr>
            <a:spLocks noChangeShapeType="1"/>
          </p:cNvSpPr>
          <p:nvPr/>
        </p:nvSpPr>
        <p:spPr bwMode="auto">
          <a:xfrm flipH="1">
            <a:off x="6151563" y="3716339"/>
            <a:ext cx="565151" cy="288925"/>
          </a:xfrm>
          <a:prstGeom prst="line">
            <a:avLst/>
          </a:prstGeom>
          <a:noFill/>
          <a:ln w="25400">
            <a:solidFill>
              <a:schemeClr val="tx1"/>
            </a:solidFill>
            <a:prstDash val="sysDot"/>
            <a:round/>
            <a:headEnd/>
            <a:tailEnd type="triangle" w="med" len="lg"/>
          </a:ln>
          <a:effectLst/>
        </p:spPr>
        <p:txBody>
          <a:bodyPr>
            <a:prstTxWarp prst="textNoShape">
              <a:avLst/>
            </a:prstTxWarp>
          </a:bodyPr>
          <a:lstStyle/>
          <a:p>
            <a:endParaRPr lang="en-US"/>
          </a:p>
        </p:txBody>
      </p:sp>
      <p:sp>
        <p:nvSpPr>
          <p:cNvPr id="93204" name="Line 20"/>
          <p:cNvSpPr>
            <a:spLocks noChangeShapeType="1"/>
          </p:cNvSpPr>
          <p:nvPr/>
        </p:nvSpPr>
        <p:spPr bwMode="auto">
          <a:xfrm flipH="1">
            <a:off x="6503988" y="4149725"/>
            <a:ext cx="563563" cy="287339"/>
          </a:xfrm>
          <a:prstGeom prst="line">
            <a:avLst/>
          </a:prstGeom>
          <a:noFill/>
          <a:ln w="25400">
            <a:solidFill>
              <a:schemeClr val="tx1"/>
            </a:solidFill>
            <a:prstDash val="sysDot"/>
            <a:round/>
            <a:headEnd/>
            <a:tailEnd type="triangle" w="med" len="lg"/>
          </a:ln>
          <a:effectLst/>
        </p:spPr>
        <p:txBody>
          <a:bodyPr>
            <a:prstTxWarp prst="textNoShape">
              <a:avLst/>
            </a:prstTxWarp>
          </a:bodyPr>
          <a:lstStyle/>
          <a:p>
            <a:endParaRPr lang="en-US"/>
          </a:p>
        </p:txBody>
      </p:sp>
      <p:sp>
        <p:nvSpPr>
          <p:cNvPr id="93205" name="Line 21"/>
          <p:cNvSpPr>
            <a:spLocks noChangeShapeType="1"/>
          </p:cNvSpPr>
          <p:nvPr/>
        </p:nvSpPr>
        <p:spPr bwMode="auto">
          <a:xfrm flipH="1">
            <a:off x="7493001" y="5300665"/>
            <a:ext cx="493713" cy="287337"/>
          </a:xfrm>
          <a:prstGeom prst="line">
            <a:avLst/>
          </a:prstGeom>
          <a:noFill/>
          <a:ln w="25400">
            <a:solidFill>
              <a:schemeClr val="tx1"/>
            </a:solidFill>
            <a:prstDash val="sysDot"/>
            <a:round/>
            <a:headEnd/>
            <a:tailEnd type="triangle" w="med" len="lg"/>
          </a:ln>
          <a:effectLst/>
        </p:spPr>
        <p:txBody>
          <a:bodyPr>
            <a:prstTxWarp prst="textNoShape">
              <a:avLst/>
            </a:prstTxWarp>
          </a:bodyPr>
          <a:lstStyle/>
          <a:p>
            <a:endParaRPr lang="en-US"/>
          </a:p>
        </p:txBody>
      </p:sp>
      <p:sp>
        <p:nvSpPr>
          <p:cNvPr id="93206" name="Line 22"/>
          <p:cNvSpPr>
            <a:spLocks noChangeShapeType="1"/>
          </p:cNvSpPr>
          <p:nvPr/>
        </p:nvSpPr>
        <p:spPr bwMode="auto">
          <a:xfrm flipH="1">
            <a:off x="7986713" y="5876926"/>
            <a:ext cx="422275" cy="288925"/>
          </a:xfrm>
          <a:prstGeom prst="line">
            <a:avLst/>
          </a:prstGeom>
          <a:noFill/>
          <a:ln w="25400">
            <a:solidFill>
              <a:schemeClr val="tx1"/>
            </a:solidFill>
            <a:prstDash val="sysDot"/>
            <a:round/>
            <a:headEnd/>
            <a:tailEnd type="triangle" w="med" len="lg"/>
          </a:ln>
          <a:effectLst/>
        </p:spPr>
        <p:txBody>
          <a:bodyPr>
            <a:prstTxWarp prst="textNoShape">
              <a:avLst/>
            </a:prstTxWarp>
          </a:bodyPr>
          <a:lstStyle/>
          <a:p>
            <a:endParaRPr lang="en-US"/>
          </a:p>
        </p:txBody>
      </p:sp>
      <p:sp>
        <p:nvSpPr>
          <p:cNvPr id="93207" name="Line 23"/>
          <p:cNvSpPr>
            <a:spLocks noChangeShapeType="1"/>
          </p:cNvSpPr>
          <p:nvPr/>
        </p:nvSpPr>
        <p:spPr bwMode="auto">
          <a:xfrm rot="21324430" flipH="1">
            <a:off x="6927851" y="4652964"/>
            <a:ext cx="635000" cy="288925"/>
          </a:xfrm>
          <a:prstGeom prst="line">
            <a:avLst/>
          </a:prstGeom>
          <a:noFill/>
          <a:ln w="25400">
            <a:solidFill>
              <a:schemeClr val="tx1"/>
            </a:solidFill>
            <a:prstDash val="sysDot"/>
            <a:round/>
            <a:headEnd/>
            <a:tailEnd type="triangle" w="med" len="lg"/>
          </a:ln>
          <a:effectLst/>
        </p:spPr>
        <p:txBody>
          <a:bodyPr>
            <a:prstTxWarp prst="textNoShape">
              <a:avLst/>
            </a:prstTxWarp>
          </a:bodyPr>
          <a:lstStyle/>
          <a:p>
            <a:endParaRPr lang="en-US"/>
          </a:p>
        </p:txBody>
      </p:sp>
      <p:sp>
        <p:nvSpPr>
          <p:cNvPr id="93208" name="Line 24"/>
          <p:cNvSpPr>
            <a:spLocks noChangeShapeType="1"/>
          </p:cNvSpPr>
          <p:nvPr/>
        </p:nvSpPr>
        <p:spPr bwMode="auto">
          <a:xfrm flipH="1">
            <a:off x="4525965" y="1628775"/>
            <a:ext cx="708025" cy="287339"/>
          </a:xfrm>
          <a:prstGeom prst="line">
            <a:avLst/>
          </a:prstGeom>
          <a:noFill/>
          <a:ln w="25400">
            <a:solidFill>
              <a:schemeClr val="tx1"/>
            </a:solidFill>
            <a:prstDash val="sysDot"/>
            <a:round/>
            <a:headEnd/>
            <a:tailEnd type="triangle" w="med" len="lg"/>
          </a:ln>
          <a:effectLst/>
        </p:spPr>
        <p:txBody>
          <a:bodyPr>
            <a:prstTxWarp prst="textNoShape">
              <a:avLst/>
            </a:prstTxWarp>
          </a:bodyPr>
          <a:lstStyle/>
          <a:p>
            <a:endParaRPr lang="en-US"/>
          </a:p>
        </p:txBody>
      </p:sp>
      <p:sp>
        <p:nvSpPr>
          <p:cNvPr id="93209" name="Line 25"/>
          <p:cNvSpPr>
            <a:spLocks noChangeShapeType="1"/>
          </p:cNvSpPr>
          <p:nvPr/>
        </p:nvSpPr>
        <p:spPr bwMode="auto">
          <a:xfrm flipH="1">
            <a:off x="4103690" y="1196975"/>
            <a:ext cx="776287" cy="287339"/>
          </a:xfrm>
          <a:prstGeom prst="line">
            <a:avLst/>
          </a:prstGeom>
          <a:noFill/>
          <a:ln w="25400">
            <a:solidFill>
              <a:schemeClr val="tx1"/>
            </a:solidFill>
            <a:prstDash val="sysDot"/>
            <a:round/>
            <a:headEnd/>
            <a:tailEnd type="triangle" w="med" len="lg"/>
          </a:ln>
          <a:effectLst/>
        </p:spPr>
        <p:txBody>
          <a:bodyPr>
            <a:prstTxWarp prst="textNoShape">
              <a:avLst/>
            </a:prstTxWarp>
          </a:bodyPr>
          <a:lstStyle/>
          <a:p>
            <a:endParaRPr lang="en-US"/>
          </a:p>
        </p:txBody>
      </p:sp>
      <p:sp>
        <p:nvSpPr>
          <p:cNvPr id="93210" name="Rectangle 26"/>
          <p:cNvSpPr>
            <a:spLocks noChangeArrowheads="1"/>
          </p:cNvSpPr>
          <p:nvPr/>
        </p:nvSpPr>
        <p:spPr bwMode="auto">
          <a:xfrm>
            <a:off x="1828801" y="1"/>
            <a:ext cx="7167563" cy="523220"/>
          </a:xfrm>
          <a:prstGeom prst="rect">
            <a:avLst/>
          </a:prstGeom>
          <a:noFill/>
          <a:ln w="9525">
            <a:noFill/>
            <a:miter lim="800000"/>
            <a:headEnd/>
            <a:tailEnd/>
          </a:ln>
          <a:effectLst/>
        </p:spPr>
        <p:txBody>
          <a:bodyPr>
            <a:prstTxWarp prst="textNoShape">
              <a:avLst/>
            </a:prstTxWarp>
            <a:spAutoFit/>
          </a:bodyPr>
          <a:lstStyle/>
          <a:p>
            <a:r>
              <a:rPr lang="en-US" sz="2800" b="1"/>
              <a:t>Upstream - downstream interventions</a:t>
            </a:r>
            <a:endParaRPr lang="en-US"/>
          </a:p>
        </p:txBody>
      </p:sp>
      <p:sp>
        <p:nvSpPr>
          <p:cNvPr id="93211" name="Rectangle 27"/>
          <p:cNvSpPr>
            <a:spLocks noChangeArrowheads="1"/>
          </p:cNvSpPr>
          <p:nvPr/>
        </p:nvSpPr>
        <p:spPr bwMode="auto">
          <a:xfrm>
            <a:off x="1719263" y="6248400"/>
            <a:ext cx="1360694" cy="369332"/>
          </a:xfrm>
          <a:prstGeom prst="rect">
            <a:avLst/>
          </a:prstGeom>
          <a:noFill/>
          <a:ln w="9525">
            <a:noFill/>
            <a:miter lim="800000"/>
            <a:headEnd/>
            <a:tailEnd/>
          </a:ln>
          <a:effectLst/>
        </p:spPr>
        <p:txBody>
          <a:bodyPr wrap="none">
            <a:prstTxWarp prst="textNoShape">
              <a:avLst/>
            </a:prstTxWarp>
            <a:spAutoFit/>
          </a:bodyPr>
          <a:lstStyle/>
          <a:p>
            <a:r>
              <a:rPr lang="en-US"/>
              <a:t>Watt, (2007)</a:t>
            </a:r>
          </a:p>
        </p:txBody>
      </p:sp>
      <p:sp>
        <p:nvSpPr>
          <p:cNvPr id="93212" name="Oval 28"/>
          <p:cNvSpPr>
            <a:spLocks noChangeArrowheads="1"/>
          </p:cNvSpPr>
          <p:nvPr/>
        </p:nvSpPr>
        <p:spPr bwMode="auto">
          <a:xfrm>
            <a:off x="5486401" y="5486402"/>
            <a:ext cx="1728788" cy="576263"/>
          </a:xfrm>
          <a:prstGeom prst="ellipse">
            <a:avLst/>
          </a:prstGeom>
          <a:noFill/>
          <a:ln w="31750">
            <a:solidFill>
              <a:srgbClr val="FF0000"/>
            </a:solidFill>
            <a:round/>
            <a:headEnd/>
            <a:tailEnd/>
          </a:ln>
          <a:effectLst/>
        </p:spPr>
        <p:txBody>
          <a:bodyPr wrap="none" anchor="ctr">
            <a:prstTxWarp prst="textNoShape">
              <a:avLst/>
            </a:prstTxWarp>
          </a:bodyPr>
          <a:lstStyle/>
          <a:p>
            <a:endParaRPr lang="en-US"/>
          </a:p>
        </p:txBody>
      </p:sp>
      <p:sp>
        <p:nvSpPr>
          <p:cNvPr id="93213" name="Oval 29"/>
          <p:cNvSpPr>
            <a:spLocks noChangeArrowheads="1"/>
          </p:cNvSpPr>
          <p:nvPr/>
        </p:nvSpPr>
        <p:spPr bwMode="auto">
          <a:xfrm>
            <a:off x="1524001" y="1412877"/>
            <a:ext cx="1728788" cy="576263"/>
          </a:xfrm>
          <a:prstGeom prst="ellipse">
            <a:avLst/>
          </a:prstGeom>
          <a:noFill/>
          <a:ln w="31750">
            <a:solidFill>
              <a:srgbClr val="FF0000"/>
            </a:solidFill>
            <a:round/>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146264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32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3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12" grpId="0" animBg="1"/>
      <p:bldP spid="932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10" t="12544" r="4278" b="-694"/>
          <a:stretch/>
        </p:blipFill>
        <p:spPr>
          <a:xfrm>
            <a:off x="3342640" y="1950720"/>
            <a:ext cx="5222240" cy="4572000"/>
          </a:xfrm>
          <a:prstGeom prst="rect">
            <a:avLst/>
          </a:prstGeom>
        </p:spPr>
      </p:pic>
      <p:sp>
        <p:nvSpPr>
          <p:cNvPr id="2" name="TextBox 1"/>
          <p:cNvSpPr txBox="1"/>
          <p:nvPr/>
        </p:nvSpPr>
        <p:spPr>
          <a:xfrm>
            <a:off x="2225040" y="650240"/>
            <a:ext cx="7660640" cy="1015663"/>
          </a:xfrm>
          <a:prstGeom prst="rect">
            <a:avLst/>
          </a:prstGeom>
          <a:noFill/>
        </p:spPr>
        <p:txBody>
          <a:bodyPr wrap="square" rtlCol="0">
            <a:spAutoFit/>
          </a:bodyPr>
          <a:lstStyle/>
          <a:p>
            <a:pPr algn="ctr"/>
            <a:r>
              <a:rPr lang="en-GB" sz="6000" dirty="0" smtClean="0"/>
              <a:t>Thank you </a:t>
            </a:r>
            <a:endParaRPr lang="en-GB" sz="6000" dirty="0"/>
          </a:p>
        </p:txBody>
      </p:sp>
    </p:spTree>
    <p:extLst>
      <p:ext uri="{BB962C8B-B14F-4D97-AF65-F5344CB8AC3E}">
        <p14:creationId xmlns:p14="http://schemas.microsoft.com/office/powerpoint/2010/main" val="12084952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STUDY</a:t>
            </a:r>
            <a:endParaRPr lang="en-GB" dirty="0"/>
          </a:p>
        </p:txBody>
      </p:sp>
      <p:sp>
        <p:nvSpPr>
          <p:cNvPr id="5" name="Content Placeholder 4"/>
          <p:cNvSpPr>
            <a:spLocks noGrp="1"/>
          </p:cNvSpPr>
          <p:nvPr>
            <p:ph idx="1"/>
          </p:nvPr>
        </p:nvSpPr>
        <p:spPr/>
        <p:txBody>
          <a:bodyPr/>
          <a:lstStyle/>
          <a:p>
            <a:r>
              <a:rPr lang="en-GB" dirty="0" smtClean="0"/>
              <a:t>DATA IN 3 AND 12 YEAR OLDS COLLECTED AS PART OF THE NATIONAL ORAL HEALTH SURVEY</a:t>
            </a:r>
          </a:p>
          <a:p>
            <a:r>
              <a:rPr lang="en-GB" dirty="0" smtClean="0"/>
              <a:t>DATA IN 8 YEAR OLDS COLLECTED AS PART OF THE COSI</a:t>
            </a:r>
          </a:p>
          <a:p>
            <a:r>
              <a:rPr lang="en-GB" dirty="0" smtClean="0"/>
              <a:t>STRATIFIED RANDOM SAMPLING </a:t>
            </a:r>
          </a:p>
          <a:p>
            <a:r>
              <a:rPr lang="en-GB" dirty="0" smtClean="0"/>
              <a:t>ALL TYPES OF SCHOOLS</a:t>
            </a:r>
          </a:p>
          <a:p>
            <a:r>
              <a:rPr lang="en-GB" dirty="0" smtClean="0"/>
              <a:t>DATA COLLECTED 2014 – 2016 </a:t>
            </a:r>
          </a:p>
          <a:p>
            <a:r>
              <a:rPr lang="en-GB" dirty="0" smtClean="0"/>
              <a:t>DATA ANALYSED USING PEARSONS CORRELATION </a:t>
            </a:r>
            <a:endParaRPr lang="en-GB" dirty="0" smtClean="0"/>
          </a:p>
          <a:p>
            <a:endParaRPr lang="en-GB" dirty="0"/>
          </a:p>
        </p:txBody>
      </p:sp>
      <p:pic>
        <p:nvPicPr>
          <p:cNvPr id="6" name="Content Placeholder 4">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25151" y="6265187"/>
            <a:ext cx="504310" cy="504310"/>
          </a:xfrm>
          <a:prstGeom prst="rect">
            <a:avLst/>
          </a:prstGeom>
        </p:spPr>
      </p:pic>
      <p:sp>
        <p:nvSpPr>
          <p:cNvPr id="7" name="TextBox 6">
            <a:extLst/>
          </p:cNvPr>
          <p:cNvSpPr txBox="1"/>
          <p:nvPr/>
        </p:nvSpPr>
        <p:spPr>
          <a:xfrm>
            <a:off x="593208" y="6400165"/>
            <a:ext cx="3276600" cy="369332"/>
          </a:xfrm>
          <a:prstGeom prst="rect">
            <a:avLst/>
          </a:prstGeom>
          <a:noFill/>
        </p:spPr>
        <p:txBody>
          <a:bodyPr wrap="square" rtlCol="0">
            <a:spAutoFit/>
          </a:bodyPr>
          <a:lstStyle/>
          <a:p>
            <a:r>
              <a:rPr lang="en-GB" dirty="0">
                <a:solidFill>
                  <a:srgbClr val="0070C0"/>
                </a:solidFill>
              </a:rPr>
              <a:t>#PHSymposium17</a:t>
            </a:r>
            <a:endParaRPr lang="LID4096" dirty="0">
              <a:solidFill>
                <a:srgbClr val="0070C0"/>
              </a:solidFill>
            </a:endParaRPr>
          </a:p>
        </p:txBody>
      </p:sp>
    </p:spTree>
    <p:extLst>
      <p:ext uri="{BB962C8B-B14F-4D97-AF65-F5344CB8AC3E}">
        <p14:creationId xmlns:p14="http://schemas.microsoft.com/office/powerpoint/2010/main" val="2940341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STUDY</a:t>
            </a:r>
            <a:endParaRPr lang="en-GB" dirty="0"/>
          </a:p>
        </p:txBody>
      </p:sp>
      <p:sp>
        <p:nvSpPr>
          <p:cNvPr id="3" name="Content Placeholder 2"/>
          <p:cNvSpPr>
            <a:spLocks noGrp="1"/>
          </p:cNvSpPr>
          <p:nvPr>
            <p:ph idx="1"/>
          </p:nvPr>
        </p:nvSpPr>
        <p:spPr/>
        <p:txBody>
          <a:bodyPr/>
          <a:lstStyle/>
          <a:p>
            <a:r>
              <a:rPr lang="en-GB" dirty="0" smtClean="0"/>
              <a:t>BMI </a:t>
            </a:r>
            <a:r>
              <a:rPr lang="en-GB" dirty="0" smtClean="0"/>
              <a:t>measurements </a:t>
            </a:r>
          </a:p>
          <a:p>
            <a:r>
              <a:rPr lang="en-GB" dirty="0" smtClean="0"/>
              <a:t>Dental examination </a:t>
            </a:r>
          </a:p>
          <a:p>
            <a:r>
              <a:rPr lang="en-GB" dirty="0" smtClean="0"/>
              <a:t>Questionnaire </a:t>
            </a:r>
            <a:r>
              <a:rPr lang="en-GB" dirty="0" smtClean="0"/>
              <a:t> </a:t>
            </a:r>
          </a:p>
          <a:p>
            <a:pPr lvl="1"/>
            <a:r>
              <a:rPr lang="en-GB" dirty="0" smtClean="0"/>
              <a:t>parents (3 and 8 </a:t>
            </a:r>
            <a:r>
              <a:rPr lang="en-GB" dirty="0"/>
              <a:t>year olds) </a:t>
            </a:r>
          </a:p>
          <a:p>
            <a:pPr lvl="1"/>
            <a:r>
              <a:rPr lang="en-GB" dirty="0" smtClean="0"/>
              <a:t>self administered (12 </a:t>
            </a:r>
            <a:r>
              <a:rPr lang="en-GB" dirty="0"/>
              <a:t>year olds)</a:t>
            </a:r>
          </a:p>
          <a:p>
            <a:endParaRPr lang="en-GB" dirty="0" smtClean="0"/>
          </a:p>
          <a:p>
            <a:endParaRPr lang="en-GB" dirty="0"/>
          </a:p>
        </p:txBody>
      </p:sp>
      <p:pic>
        <p:nvPicPr>
          <p:cNvPr id="4" name="Content Placeholder 3" descr="Picture8.png"/>
          <p:cNvPicPr>
            <a:picLocks noChangeAspect="1"/>
          </p:cNvPicPr>
          <p:nvPr/>
        </p:nvPicPr>
        <p:blipFill rotWithShape="1">
          <a:blip r:embed="rId2"/>
          <a:srcRect l="3678" t="632" r="2759" b="5061"/>
          <a:stretch/>
        </p:blipFill>
        <p:spPr>
          <a:xfrm>
            <a:off x="6583680" y="365125"/>
            <a:ext cx="4927600" cy="3028315"/>
          </a:xfrm>
          <a:prstGeom prst="rect">
            <a:avLst/>
          </a:prstGeom>
        </p:spPr>
      </p:pic>
      <p:pic>
        <p:nvPicPr>
          <p:cNvPr id="5" name="Picture 5"/>
          <p:cNvPicPr>
            <a:picLocks noChangeAspect="1"/>
          </p:cNvPicPr>
          <p:nvPr/>
        </p:nvPicPr>
        <p:blipFill>
          <a:blip r:embed="rId3" cstate="print"/>
          <a:srcRect/>
          <a:stretch>
            <a:fillRect/>
          </a:stretch>
        </p:blipFill>
        <p:spPr bwMode="auto">
          <a:xfrm>
            <a:off x="6451600" y="3576320"/>
            <a:ext cx="2997200" cy="2783840"/>
          </a:xfrm>
          <a:prstGeom prst="rect">
            <a:avLst/>
          </a:prstGeom>
          <a:noFill/>
          <a:ln w="9525">
            <a:solidFill>
              <a:srgbClr val="002A56"/>
            </a:solidFill>
            <a:miter lim="800000"/>
            <a:headEnd/>
            <a:tailEnd/>
          </a:ln>
        </p:spPr>
      </p:pic>
      <p:pic>
        <p:nvPicPr>
          <p:cNvPr id="6" name="Picture 4"/>
          <p:cNvPicPr>
            <a:picLocks noChangeAspect="1"/>
          </p:cNvPicPr>
          <p:nvPr/>
        </p:nvPicPr>
        <p:blipFill rotWithShape="1">
          <a:blip r:embed="rId4" cstate="print"/>
          <a:srcRect t="3471" r="3937"/>
          <a:stretch/>
        </p:blipFill>
        <p:spPr bwMode="auto">
          <a:xfrm>
            <a:off x="9093200" y="3576320"/>
            <a:ext cx="2383411" cy="2783840"/>
          </a:xfrm>
          <a:prstGeom prst="rect">
            <a:avLst/>
          </a:prstGeom>
          <a:noFill/>
          <a:ln w="9525">
            <a:solidFill>
              <a:srgbClr val="002A56"/>
            </a:solidFill>
            <a:miter lim="800000"/>
            <a:headEnd/>
            <a:tailEnd/>
          </a:ln>
        </p:spPr>
      </p:pic>
    </p:spTree>
    <p:extLst>
      <p:ext uri="{BB962C8B-B14F-4D97-AF65-F5344CB8AC3E}">
        <p14:creationId xmlns:p14="http://schemas.microsoft.com/office/powerpoint/2010/main" val="20953660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86772182"/>
              </p:ext>
            </p:extLst>
          </p:nvPr>
        </p:nvGraphicFramePr>
        <p:xfrm>
          <a:off x="0" y="0"/>
          <a:ext cx="12191998" cy="6858000"/>
        </p:xfrm>
        <a:graphic>
          <a:graphicData uri="http://schemas.openxmlformats.org/drawingml/2006/table">
            <a:tbl>
              <a:tblPr firstRow="1" firstCol="1" bandRow="1" bandCol="1">
                <a:tableStyleId>{5C22544A-7EE6-4342-B048-85BDC9FD1C3A}</a:tableStyleId>
              </a:tblPr>
              <a:tblGrid>
                <a:gridCol w="4527998">
                  <a:extLst>
                    <a:ext uri="{9D8B030D-6E8A-4147-A177-3AD203B41FA5}">
                      <a16:colId xmlns:a16="http://schemas.microsoft.com/office/drawing/2014/main" val="3568670829"/>
                    </a:ext>
                  </a:extLst>
                </a:gridCol>
                <a:gridCol w="977845">
                  <a:extLst>
                    <a:ext uri="{9D8B030D-6E8A-4147-A177-3AD203B41FA5}">
                      <a16:colId xmlns:a16="http://schemas.microsoft.com/office/drawing/2014/main" val="2214927726"/>
                    </a:ext>
                  </a:extLst>
                </a:gridCol>
                <a:gridCol w="1141201">
                  <a:extLst>
                    <a:ext uri="{9D8B030D-6E8A-4147-A177-3AD203B41FA5}">
                      <a16:colId xmlns:a16="http://schemas.microsoft.com/office/drawing/2014/main" val="1124634198"/>
                    </a:ext>
                  </a:extLst>
                </a:gridCol>
                <a:gridCol w="1631276">
                  <a:extLst>
                    <a:ext uri="{9D8B030D-6E8A-4147-A177-3AD203B41FA5}">
                      <a16:colId xmlns:a16="http://schemas.microsoft.com/office/drawing/2014/main" val="2461168722"/>
                    </a:ext>
                  </a:extLst>
                </a:gridCol>
                <a:gridCol w="1141201">
                  <a:extLst>
                    <a:ext uri="{9D8B030D-6E8A-4147-A177-3AD203B41FA5}">
                      <a16:colId xmlns:a16="http://schemas.microsoft.com/office/drawing/2014/main" val="1277496783"/>
                    </a:ext>
                  </a:extLst>
                </a:gridCol>
                <a:gridCol w="1631276">
                  <a:extLst>
                    <a:ext uri="{9D8B030D-6E8A-4147-A177-3AD203B41FA5}">
                      <a16:colId xmlns:a16="http://schemas.microsoft.com/office/drawing/2014/main" val="4008870645"/>
                    </a:ext>
                  </a:extLst>
                </a:gridCol>
                <a:gridCol w="1141201">
                  <a:extLst>
                    <a:ext uri="{9D8B030D-6E8A-4147-A177-3AD203B41FA5}">
                      <a16:colId xmlns:a16="http://schemas.microsoft.com/office/drawing/2014/main" val="1258866480"/>
                    </a:ext>
                  </a:extLst>
                </a:gridCol>
              </a:tblGrid>
              <a:tr h="439116">
                <a:tc>
                  <a:txBody>
                    <a:bodyPr/>
                    <a:lstStyle/>
                    <a:p>
                      <a:pPr algn="l">
                        <a:lnSpc>
                          <a:spcPct val="100000"/>
                        </a:lnSpc>
                        <a:spcAft>
                          <a:spcPts val="0"/>
                        </a:spcAft>
                        <a:tabLst>
                          <a:tab pos="1790700" algn="l"/>
                        </a:tabLst>
                      </a:pPr>
                      <a:r>
                        <a:rPr lang="en-GB" sz="1200" baseline="0" dirty="0">
                          <a:effectLst/>
                        </a:rPr>
                        <a:t>	</a:t>
                      </a:r>
                      <a:endParaRPr lang="en-GB" sz="12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ctr">
                        <a:lnSpc>
                          <a:spcPct val="100000"/>
                        </a:lnSpc>
                        <a:spcAft>
                          <a:spcPts val="0"/>
                        </a:spcAft>
                        <a:tabLst>
                          <a:tab pos="1790700" algn="l"/>
                        </a:tabLst>
                      </a:pPr>
                      <a:r>
                        <a:rPr lang="en-GB" sz="1200" dirty="0">
                          <a:effectLst/>
                        </a:rPr>
                        <a:t>NEVER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ctr">
                        <a:lnSpc>
                          <a:spcPct val="100000"/>
                        </a:lnSpc>
                        <a:spcAft>
                          <a:spcPts val="0"/>
                        </a:spcAft>
                        <a:tabLst>
                          <a:tab pos="1790700" algn="l"/>
                        </a:tabLst>
                      </a:pPr>
                      <a:r>
                        <a:rPr lang="en-GB" sz="1200">
                          <a:effectLst/>
                        </a:rPr>
                        <a:t>LESS THAN ONCE A WEEK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ctr">
                        <a:lnSpc>
                          <a:spcPct val="100000"/>
                        </a:lnSpc>
                        <a:spcAft>
                          <a:spcPts val="0"/>
                        </a:spcAft>
                        <a:tabLst>
                          <a:tab pos="1790700" algn="l"/>
                        </a:tabLst>
                      </a:pPr>
                      <a:r>
                        <a:rPr lang="en-GB" sz="1200">
                          <a:effectLst/>
                        </a:rPr>
                        <a:t>1-2 TIMES A WEEK</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ctr">
                        <a:lnSpc>
                          <a:spcPct val="100000"/>
                        </a:lnSpc>
                        <a:spcAft>
                          <a:spcPts val="0"/>
                        </a:spcAft>
                        <a:tabLst>
                          <a:tab pos="1790700" algn="l"/>
                        </a:tabLst>
                      </a:pPr>
                      <a:r>
                        <a:rPr lang="en-GB" sz="1200">
                          <a:effectLst/>
                        </a:rPr>
                        <a:t>0NCE A DAY</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ctr">
                        <a:lnSpc>
                          <a:spcPct val="100000"/>
                        </a:lnSpc>
                        <a:spcAft>
                          <a:spcPts val="0"/>
                        </a:spcAft>
                        <a:tabLst>
                          <a:tab pos="1790700" algn="l"/>
                        </a:tabLst>
                      </a:pPr>
                      <a:r>
                        <a:rPr lang="en-GB" sz="1200">
                          <a:effectLst/>
                        </a:rPr>
                        <a:t>2-4 TIMES A DAY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MORE THAN 4 TIMES A DAY</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684074123"/>
                  </a:ext>
                </a:extLst>
              </a:tr>
              <a:tr h="264620">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FRESH </a:t>
                      </a:r>
                      <a:r>
                        <a:rPr lang="en-GB" sz="1200" baseline="0" dirty="0" smtClean="0">
                          <a:effectLst/>
                        </a:rPr>
                        <a:t>FRUIT</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216428503"/>
                  </a:ext>
                </a:extLst>
              </a:tr>
              <a:tr h="258641">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BISCUITS,</a:t>
                      </a:r>
                      <a:endParaRPr lang="en-GB" sz="12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1376484045"/>
                  </a:ext>
                </a:extLst>
              </a:tr>
              <a:tr h="262080">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JAM/ </a:t>
                      </a:r>
                      <a:r>
                        <a:rPr lang="en-GB" sz="1200" baseline="0" dirty="0" smtClean="0">
                          <a:effectLst/>
                        </a:rPr>
                        <a:t>HONEY</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612851775"/>
                  </a:ext>
                </a:extLst>
              </a:tr>
              <a:tr h="221583">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SUGAR FREE CHEWING </a:t>
                      </a:r>
                      <a:r>
                        <a:rPr lang="en-GB" sz="1200" baseline="0" dirty="0" smtClean="0">
                          <a:effectLst/>
                        </a:rPr>
                        <a:t>GUM</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2898966324"/>
                  </a:ext>
                </a:extLst>
              </a:tr>
              <a:tr h="276979">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CHEWING </a:t>
                      </a:r>
                      <a:r>
                        <a:rPr lang="en-GB" sz="1200" baseline="0" dirty="0" smtClean="0">
                          <a:effectLst/>
                        </a:rPr>
                        <a:t>GUM</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3155811907"/>
                  </a:ext>
                </a:extLst>
              </a:tr>
              <a:tr h="199425">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smtClean="0">
                          <a:effectLst/>
                        </a:rPr>
                        <a:t>CHOCOLATES</a:t>
                      </a:r>
                      <a:r>
                        <a:rPr lang="en-GB" sz="1200" baseline="0" dirty="0">
                          <a:effectLst/>
                        </a:rPr>
                        <a:t> </a:t>
                      </a:r>
                      <a:endParaRPr lang="en-GB" sz="12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3928824554"/>
                  </a:ext>
                </a:extLst>
              </a:tr>
              <a:tr h="232662">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SWEETS (e.g. toffee, wine </a:t>
                      </a:r>
                      <a:r>
                        <a:rPr lang="en-GB" sz="1200" baseline="0" dirty="0" smtClean="0">
                          <a:effectLst/>
                        </a:rPr>
                        <a:t>gums)</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3587994891"/>
                  </a:ext>
                </a:extLst>
              </a:tr>
              <a:tr h="376691">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FIZZY DRINKS (e.g. lemonade/cola</a:t>
                      </a:r>
                      <a:r>
                        <a:rPr lang="en-GB" sz="1200" baseline="0" dirty="0" smtClean="0">
                          <a:effectLst/>
                        </a:rPr>
                        <a:t>)</a:t>
                      </a:r>
                      <a:endParaRPr lang="en-GB" sz="12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1247353960"/>
                  </a:ext>
                </a:extLst>
              </a:tr>
              <a:tr h="254821">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FLAVOURED </a:t>
                      </a:r>
                      <a:r>
                        <a:rPr lang="en-GB" sz="1200" baseline="0" dirty="0" smtClean="0">
                          <a:effectLst/>
                        </a:rPr>
                        <a:t>MILK</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3338628983"/>
                  </a:ext>
                </a:extLst>
              </a:tr>
              <a:tr h="321296">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HOT CHOCOLATE </a:t>
                      </a:r>
                      <a:r>
                        <a:rPr lang="en-GB" sz="1200" baseline="0" dirty="0" smtClean="0">
                          <a:effectLst/>
                        </a:rPr>
                        <a:t>DRINKS</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1346120980"/>
                  </a:ext>
                </a:extLst>
              </a:tr>
              <a:tr h="288058">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TEA/COFFEE WITH </a:t>
                      </a:r>
                      <a:r>
                        <a:rPr lang="en-GB" sz="1200" baseline="0" dirty="0" smtClean="0">
                          <a:effectLst/>
                        </a:rPr>
                        <a:t>SUGAR</a:t>
                      </a:r>
                      <a:endParaRPr lang="en-GB" sz="12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386891117"/>
                  </a:ext>
                </a:extLst>
              </a:tr>
              <a:tr h="199425">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FRESHLY SQUEEZED ORANGE </a:t>
                      </a:r>
                      <a:r>
                        <a:rPr lang="en-GB" sz="1200" baseline="0" dirty="0" smtClean="0">
                          <a:effectLst/>
                        </a:rPr>
                        <a:t>JUICE</a:t>
                      </a:r>
                      <a:endParaRPr lang="en-GB" sz="12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480385103"/>
                  </a:ext>
                </a:extLst>
              </a:tr>
              <a:tr h="243742">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PACKAGED </a:t>
                      </a:r>
                      <a:r>
                        <a:rPr lang="en-GB" sz="1200" baseline="0" dirty="0" smtClean="0">
                          <a:effectLst/>
                        </a:rPr>
                        <a:t>JUICES</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396719406"/>
                  </a:ext>
                </a:extLst>
              </a:tr>
              <a:tr h="265900">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FRUIT </a:t>
                      </a:r>
                      <a:r>
                        <a:rPr lang="en-GB" sz="1200" baseline="0" dirty="0" smtClean="0">
                          <a:effectLst/>
                        </a:rPr>
                        <a:t>SMOOTHIES</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1678979341"/>
                  </a:ext>
                </a:extLst>
              </a:tr>
              <a:tr h="199425">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SQUASHES, ICED </a:t>
                      </a:r>
                      <a:r>
                        <a:rPr lang="en-GB" sz="1200" baseline="0" dirty="0" smtClean="0">
                          <a:effectLst/>
                        </a:rPr>
                        <a:t>TEA</a:t>
                      </a:r>
                      <a:endParaRPr lang="en-GB" sz="12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11641168"/>
                  </a:ext>
                </a:extLst>
              </a:tr>
              <a:tr h="275919">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FLAVOURED </a:t>
                      </a:r>
                      <a:r>
                        <a:rPr lang="en-GB" sz="1200" baseline="0" dirty="0" smtClean="0">
                          <a:effectLst/>
                        </a:rPr>
                        <a:t>WATER</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2733726629"/>
                  </a:ext>
                </a:extLst>
              </a:tr>
              <a:tr h="264310">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HERBAL </a:t>
                      </a:r>
                      <a:r>
                        <a:rPr lang="en-GB" sz="1200" baseline="0" dirty="0" smtClean="0">
                          <a:effectLst/>
                        </a:rPr>
                        <a:t>TEA</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2514374514"/>
                  </a:ext>
                </a:extLst>
              </a:tr>
              <a:tr h="285938">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SPORTS </a:t>
                      </a:r>
                      <a:r>
                        <a:rPr lang="en-GB" sz="1200" baseline="0" dirty="0" smtClean="0">
                          <a:effectLst/>
                        </a:rPr>
                        <a:t>DRINKS</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1276449694"/>
                  </a:ext>
                </a:extLst>
              </a:tr>
              <a:tr h="220604">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CEREAL </a:t>
                      </a:r>
                      <a:r>
                        <a:rPr lang="en-GB" sz="1200" baseline="0" dirty="0" smtClean="0">
                          <a:effectLst/>
                        </a:rPr>
                        <a:t>BARS</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833882881"/>
                  </a:ext>
                </a:extLst>
              </a:tr>
              <a:tr h="221583">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smtClean="0">
                          <a:effectLst/>
                        </a:rPr>
                        <a:t>CRISPS</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498013055"/>
                  </a:ext>
                </a:extLst>
              </a:tr>
              <a:tr h="297515">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NATURAL  </a:t>
                      </a:r>
                      <a:r>
                        <a:rPr lang="en-GB" sz="1200" baseline="0" dirty="0" smtClean="0">
                          <a:effectLst/>
                        </a:rPr>
                        <a:t>YOGHURS</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1734819774"/>
                  </a:ext>
                </a:extLst>
              </a:tr>
              <a:tr h="229417">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FRUIT/ FLAVOURED </a:t>
                      </a:r>
                      <a:r>
                        <a:rPr lang="en-GB" sz="1200" baseline="0" dirty="0" smtClean="0">
                          <a:effectLst/>
                        </a:rPr>
                        <a:t>YOGHURT</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3714412700"/>
                  </a:ext>
                </a:extLst>
              </a:tr>
              <a:tr h="248609">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smtClean="0">
                          <a:effectLst/>
                        </a:rPr>
                        <a:t>MINTS</a:t>
                      </a:r>
                      <a:endParaRPr lang="en-GB" sz="1200" baseline="0" dirty="0">
                        <a:effectLst/>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264443871"/>
                  </a:ext>
                </a:extLst>
              </a:tr>
              <a:tr h="288058">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smtClean="0">
                          <a:effectLst/>
                        </a:rPr>
                        <a:t>KETCHUP</a:t>
                      </a:r>
                      <a:endParaRPr lang="en-GB" sz="12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1392073421"/>
                  </a:ext>
                </a:extLst>
              </a:tr>
              <a:tr h="221583">
                <a:tc>
                  <a:txBody>
                    <a:bodyPr/>
                    <a:lstStyle/>
                    <a:p>
                      <a:pPr marL="0" lvl="0" indent="0" algn="l">
                        <a:lnSpc>
                          <a:spcPct val="100000"/>
                        </a:lnSpc>
                        <a:spcAft>
                          <a:spcPts val="0"/>
                        </a:spcAft>
                        <a:buFont typeface="Arial" panose="020B0604020202020204" pitchFamily="34" charset="0"/>
                        <a:buNone/>
                        <a:tabLst>
                          <a:tab pos="1790700" algn="l"/>
                        </a:tabLst>
                      </a:pPr>
                      <a:r>
                        <a:rPr lang="en-GB" sz="1200" baseline="0" dirty="0">
                          <a:effectLst/>
                        </a:rPr>
                        <a:t>SALAD DRESSINGS (e.g. mayonnaise</a:t>
                      </a:r>
                      <a:r>
                        <a:rPr lang="en-GB" sz="1200" baseline="0" dirty="0" smtClean="0">
                          <a:effectLst/>
                        </a:rPr>
                        <a:t>)</a:t>
                      </a:r>
                      <a:endParaRPr lang="en-GB" sz="12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nchor="ctr"/>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a:effectLst/>
                        </a:rPr>
                        <a:t> </a:t>
                      </a:r>
                      <a:endParaRPr lang="en-GB" sz="120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tc>
                  <a:txBody>
                    <a:bodyPr/>
                    <a:lstStyle/>
                    <a:p>
                      <a:pPr algn="l">
                        <a:lnSpc>
                          <a:spcPct val="100000"/>
                        </a:lnSpc>
                        <a:spcAft>
                          <a:spcPts val="0"/>
                        </a:spcAft>
                        <a:tabLst>
                          <a:tab pos="1790700" algn="l"/>
                        </a:tabLst>
                      </a:pPr>
                      <a:r>
                        <a:rPr lang="en-GB" sz="1200" dirty="0">
                          <a:effectLst/>
                        </a:rPr>
                        <a:t> </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3784" marR="33784" marT="0" marB="0"/>
                </a:tc>
                <a:extLst>
                  <a:ext uri="{0D108BD9-81ED-4DB2-BD59-A6C34878D82A}">
                    <a16:rowId xmlns:a16="http://schemas.microsoft.com/office/drawing/2014/main" val="3856224745"/>
                  </a:ext>
                </a:extLst>
              </a:tr>
            </a:tbl>
          </a:graphicData>
        </a:graphic>
      </p:graphicFrame>
    </p:spTree>
    <p:extLst>
      <p:ext uri="{BB962C8B-B14F-4D97-AF65-F5344CB8AC3E}">
        <p14:creationId xmlns:p14="http://schemas.microsoft.com/office/powerpoint/2010/main" val="3359844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120" y="355601"/>
            <a:ext cx="10520680" cy="1335088"/>
          </a:xfrm>
        </p:spPr>
        <p:txBody>
          <a:bodyPr/>
          <a:lstStyle/>
          <a:p>
            <a:r>
              <a:rPr lang="en-US" dirty="0" smtClean="0"/>
              <a:t>STUDY</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85252733"/>
              </p:ext>
            </p:extLst>
          </p:nvPr>
        </p:nvGraphicFramePr>
        <p:xfrm>
          <a:off x="1798320" y="1412240"/>
          <a:ext cx="7487919" cy="4602479"/>
        </p:xfrm>
        <a:graphic>
          <a:graphicData uri="http://schemas.openxmlformats.org/drawingml/2006/table">
            <a:tbl>
              <a:tblPr firstRow="1" bandRow="1">
                <a:tableStyleId>{72833802-FEF1-4C79-8D5D-14CF1EAF98D9}</a:tableStyleId>
              </a:tblPr>
              <a:tblGrid>
                <a:gridCol w="2495973">
                  <a:extLst>
                    <a:ext uri="{9D8B030D-6E8A-4147-A177-3AD203B41FA5}">
                      <a16:colId xmlns:a16="http://schemas.microsoft.com/office/drawing/2014/main" val="1049427555"/>
                    </a:ext>
                  </a:extLst>
                </a:gridCol>
                <a:gridCol w="2495973">
                  <a:extLst>
                    <a:ext uri="{9D8B030D-6E8A-4147-A177-3AD203B41FA5}">
                      <a16:colId xmlns:a16="http://schemas.microsoft.com/office/drawing/2014/main" val="383922295"/>
                    </a:ext>
                  </a:extLst>
                </a:gridCol>
                <a:gridCol w="2495973">
                  <a:extLst>
                    <a:ext uri="{9D8B030D-6E8A-4147-A177-3AD203B41FA5}">
                      <a16:colId xmlns:a16="http://schemas.microsoft.com/office/drawing/2014/main" val="20001"/>
                    </a:ext>
                  </a:extLst>
                </a:gridCol>
              </a:tblGrid>
              <a:tr h="1821476">
                <a:tc>
                  <a:txBody>
                    <a:bodyPr/>
                    <a:lstStyle/>
                    <a:p>
                      <a:pPr algn="ctr"/>
                      <a:r>
                        <a:rPr lang="en-GB" sz="2800" dirty="0"/>
                        <a:t>Age (years)</a:t>
                      </a:r>
                      <a:endParaRPr lang="en-US" sz="2800" dirty="0"/>
                    </a:p>
                  </a:txBody>
                  <a:tcPr/>
                </a:tc>
                <a:tc>
                  <a:txBody>
                    <a:bodyPr/>
                    <a:lstStyle/>
                    <a:p>
                      <a:pPr algn="ctr"/>
                      <a:r>
                        <a:rPr lang="en-GB" sz="2400" dirty="0"/>
                        <a:t>Number</a:t>
                      </a:r>
                      <a:r>
                        <a:rPr lang="en-GB" sz="2400" baseline="0" dirty="0"/>
                        <a:t> of participants</a:t>
                      </a:r>
                      <a:endParaRPr lang="en-US" sz="2400" dirty="0"/>
                    </a:p>
                  </a:txBody>
                  <a:tcPr/>
                </a:tc>
                <a:tc>
                  <a:txBody>
                    <a:bodyPr/>
                    <a:lstStyle/>
                    <a:p>
                      <a:pPr algn="ctr"/>
                      <a:r>
                        <a:rPr lang="en-GB" sz="2400" dirty="0" smtClean="0"/>
                        <a:t>Response</a:t>
                      </a:r>
                      <a:r>
                        <a:rPr lang="en-GB" sz="2400" baseline="0" dirty="0" smtClean="0"/>
                        <a:t> rate (%)</a:t>
                      </a:r>
                      <a:endParaRPr lang="en-US" sz="2400" dirty="0"/>
                    </a:p>
                  </a:txBody>
                  <a:tcPr/>
                </a:tc>
                <a:extLst>
                  <a:ext uri="{0D108BD9-81ED-4DB2-BD59-A6C34878D82A}">
                    <a16:rowId xmlns:a16="http://schemas.microsoft.com/office/drawing/2014/main" val="10000"/>
                  </a:ext>
                </a:extLst>
              </a:tr>
              <a:tr h="927001">
                <a:tc>
                  <a:txBody>
                    <a:bodyPr/>
                    <a:lstStyle/>
                    <a:p>
                      <a:pPr algn="ctr"/>
                      <a:r>
                        <a:rPr lang="en-GB" sz="2400" dirty="0" smtClean="0"/>
                        <a:t>3</a:t>
                      </a:r>
                      <a:endParaRPr lang="en-US" sz="2400" dirty="0"/>
                    </a:p>
                  </a:txBody>
                  <a:tcPr anchor="ctr"/>
                </a:tc>
                <a:tc>
                  <a:txBody>
                    <a:bodyPr/>
                    <a:lstStyle/>
                    <a:p>
                      <a:pPr algn="ctr"/>
                      <a:r>
                        <a:rPr lang="en-US" sz="2400" dirty="0" smtClean="0"/>
                        <a:t>346</a:t>
                      </a:r>
                      <a:r>
                        <a:rPr lang="en-US" sz="2400" baseline="0" dirty="0" smtClean="0"/>
                        <a:t> (263)</a:t>
                      </a:r>
                      <a:endParaRPr 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dirty="0" smtClean="0"/>
                        <a:t>76.23</a:t>
                      </a:r>
                      <a:endParaRPr lang="en-US" sz="2400" dirty="0"/>
                    </a:p>
                  </a:txBody>
                  <a:tcPr anchor="ctr"/>
                </a:tc>
                <a:extLst>
                  <a:ext uri="{0D108BD9-81ED-4DB2-BD59-A6C34878D82A}">
                    <a16:rowId xmlns:a16="http://schemas.microsoft.com/office/drawing/2014/main" val="10001"/>
                  </a:ext>
                </a:extLst>
              </a:tr>
              <a:tr h="927001">
                <a:tc>
                  <a:txBody>
                    <a:bodyPr/>
                    <a:lstStyle/>
                    <a:p>
                      <a:pPr algn="ctr"/>
                      <a:r>
                        <a:rPr lang="en-GB" sz="2400" dirty="0" smtClean="0"/>
                        <a:t>8</a:t>
                      </a:r>
                      <a:endParaRPr lang="en-US" sz="2400" dirty="0"/>
                    </a:p>
                  </a:txBody>
                  <a:tcPr anchor="ctr"/>
                </a:tc>
                <a:tc>
                  <a:txBody>
                    <a:bodyPr/>
                    <a:lstStyle/>
                    <a:p>
                      <a:pPr algn="ctr"/>
                      <a:r>
                        <a:rPr lang="en-GB" sz="2400" dirty="0" smtClean="0"/>
                        <a:t>367 (272)</a:t>
                      </a:r>
                      <a:endParaRPr lang="en-US" sz="2400" dirty="0"/>
                    </a:p>
                  </a:txBody>
                  <a:tcPr anchor="ctr"/>
                </a:tc>
                <a:tc>
                  <a:txBody>
                    <a:bodyPr/>
                    <a:lstStyle/>
                    <a:p>
                      <a:pPr algn="ctr"/>
                      <a:r>
                        <a:rPr lang="en-GB" sz="2400" dirty="0" smtClean="0"/>
                        <a:t>74.1</a:t>
                      </a:r>
                      <a:endParaRPr lang="en-US" sz="2400" dirty="0"/>
                    </a:p>
                  </a:txBody>
                  <a:tcPr anchor="ctr"/>
                </a:tc>
                <a:extLst>
                  <a:ext uri="{0D108BD9-81ED-4DB2-BD59-A6C34878D82A}">
                    <a16:rowId xmlns:a16="http://schemas.microsoft.com/office/drawing/2014/main" val="10002"/>
                  </a:ext>
                </a:extLst>
              </a:tr>
              <a:tr h="927001">
                <a:tc>
                  <a:txBody>
                    <a:bodyPr/>
                    <a:lstStyle/>
                    <a:p>
                      <a:pPr algn="ctr"/>
                      <a:r>
                        <a:rPr lang="en-GB" sz="2400" dirty="0" smtClean="0"/>
                        <a:t>12</a:t>
                      </a:r>
                      <a:endParaRPr lang="en-US" sz="2400" dirty="0"/>
                    </a:p>
                  </a:txBody>
                  <a:tcPr anchor="ctr"/>
                </a:tc>
                <a:tc>
                  <a:txBody>
                    <a:bodyPr/>
                    <a:lstStyle/>
                    <a:p>
                      <a:pPr algn="ctr"/>
                      <a:r>
                        <a:rPr lang="en-GB" sz="2400" dirty="0" smtClean="0"/>
                        <a:t>604 (</a:t>
                      </a:r>
                      <a:r>
                        <a:rPr lang="en-GB" sz="2400" dirty="0" smtClean="0"/>
                        <a:t>599)</a:t>
                      </a:r>
                      <a:endParaRPr lang="en-US" sz="2400" dirty="0"/>
                    </a:p>
                  </a:txBody>
                  <a:tcPr anchor="ctr"/>
                </a:tc>
                <a:tc>
                  <a:txBody>
                    <a:bodyPr/>
                    <a:lstStyle/>
                    <a:p>
                      <a:pPr algn="ctr"/>
                      <a:r>
                        <a:rPr lang="en-US" sz="2400" dirty="0" smtClean="0"/>
                        <a:t>99.17</a:t>
                      </a:r>
                      <a:endParaRPr lang="en-US" sz="2400"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9915669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BMI in 3 year olds (IOTF cut off points)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72800974"/>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7473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BMI IN 8 YEAR OLDS (IOTF cut off point)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5444756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32368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BMI IN 3, 8 AND 12 YEAR OLDS (IOTF)</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0939449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455689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RESULTS/ANALYSIS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26389598"/>
              </p:ext>
            </p:extLst>
          </p:nvPr>
        </p:nvGraphicFramePr>
        <p:xfrm>
          <a:off x="838200" y="2397760"/>
          <a:ext cx="10195560" cy="2098834"/>
        </p:xfrm>
        <a:graphic>
          <a:graphicData uri="http://schemas.openxmlformats.org/drawingml/2006/table">
            <a:tbl>
              <a:tblPr>
                <a:tableStyleId>{5C22544A-7EE6-4342-B048-85BDC9FD1C3A}</a:tableStyleId>
              </a:tblPr>
              <a:tblGrid>
                <a:gridCol w="5834933">
                  <a:extLst>
                    <a:ext uri="{9D8B030D-6E8A-4147-A177-3AD203B41FA5}">
                      <a16:colId xmlns:a16="http://schemas.microsoft.com/office/drawing/2014/main" val="2918082089"/>
                    </a:ext>
                  </a:extLst>
                </a:gridCol>
                <a:gridCol w="2097253">
                  <a:extLst>
                    <a:ext uri="{9D8B030D-6E8A-4147-A177-3AD203B41FA5}">
                      <a16:colId xmlns:a16="http://schemas.microsoft.com/office/drawing/2014/main" val="333141177"/>
                    </a:ext>
                  </a:extLst>
                </a:gridCol>
                <a:gridCol w="2263374">
                  <a:extLst>
                    <a:ext uri="{9D8B030D-6E8A-4147-A177-3AD203B41FA5}">
                      <a16:colId xmlns:a16="http://schemas.microsoft.com/office/drawing/2014/main" val="2187680631"/>
                    </a:ext>
                  </a:extLst>
                </a:gridCol>
              </a:tblGrid>
              <a:tr h="484346">
                <a:tc gridSpan="3">
                  <a:txBody>
                    <a:bodyPr/>
                    <a:lstStyle/>
                    <a:p>
                      <a:pPr algn="ctr" fontAlgn="ctr"/>
                      <a:r>
                        <a:rPr lang="en-GB" sz="1600" b="1" i="0" u="none" strike="noStrike" baseline="0" dirty="0">
                          <a:effectLst/>
                        </a:rPr>
                        <a:t>Correlations</a:t>
                      </a:r>
                      <a:endParaRPr lang="en-GB" sz="1600" b="1" i="0" u="none" strike="noStrike" baseline="0" dirty="0">
                        <a:solidFill>
                          <a:srgbClr val="000000"/>
                        </a:solidFill>
                        <a:effectLst/>
                        <a:latin typeface="Arial Bold" panose="020B0704020202020204" pitchFamily="34" charset="0"/>
                      </a:endParaRPr>
                    </a:p>
                  </a:txBody>
                  <a:tcPr marL="6350" marR="6350" marT="635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35324792"/>
                  </a:ext>
                </a:extLst>
              </a:tr>
              <a:tr h="403622">
                <a:tc gridSpan="2">
                  <a:txBody>
                    <a:bodyPr/>
                    <a:lstStyle/>
                    <a:p>
                      <a:pPr algn="l" fontAlgn="b"/>
                      <a:r>
                        <a:rPr lang="en-GB" sz="1600" b="1" i="0" u="none" strike="noStrike" baseline="0" dirty="0">
                          <a:effectLst/>
                        </a:rPr>
                        <a:t> </a:t>
                      </a:r>
                      <a:endParaRPr lang="en-GB" sz="1600" b="1" i="0" u="none" strike="noStrike" baseline="0" dirty="0">
                        <a:solidFill>
                          <a:srgbClr val="000000"/>
                        </a:solidFill>
                        <a:effectLst/>
                        <a:latin typeface="Arial" panose="020B0604020202020204" pitchFamily="34" charset="0"/>
                      </a:endParaRPr>
                    </a:p>
                  </a:txBody>
                  <a:tcPr marL="6350" marR="6350" marT="6350" marB="0" anchor="b"/>
                </a:tc>
                <a:tc hMerge="1">
                  <a:txBody>
                    <a:bodyPr/>
                    <a:lstStyle/>
                    <a:p>
                      <a:endParaRPr lang="en-GB"/>
                    </a:p>
                  </a:txBody>
                  <a:tcPr/>
                </a:tc>
                <a:tc>
                  <a:txBody>
                    <a:bodyPr/>
                    <a:lstStyle/>
                    <a:p>
                      <a:pPr algn="ctr" fontAlgn="b"/>
                      <a:r>
                        <a:rPr lang="en-GB" sz="1600" b="1" i="0" u="none" strike="noStrike" baseline="0">
                          <a:effectLst/>
                        </a:rPr>
                        <a:t>Obesity</a:t>
                      </a:r>
                      <a:endParaRPr lang="en-GB" sz="1600" b="1" i="0" u="none" strike="noStrike" baseline="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303645514"/>
                  </a:ext>
                </a:extLst>
              </a:tr>
              <a:tr h="403622">
                <a:tc rowSpan="3">
                  <a:txBody>
                    <a:bodyPr/>
                    <a:lstStyle/>
                    <a:p>
                      <a:pPr algn="l" fontAlgn="t"/>
                      <a:r>
                        <a:rPr lang="en-GB" sz="1600" b="1" i="0" u="none" strike="noStrike" baseline="0" dirty="0">
                          <a:effectLst/>
                        </a:rPr>
                        <a:t>fresh fruit</a:t>
                      </a:r>
                      <a:endParaRPr lang="en-GB" sz="1600" b="1" i="0" u="none" strike="noStrike" baseline="0" dirty="0">
                        <a:solidFill>
                          <a:srgbClr val="000000"/>
                        </a:solidFill>
                        <a:effectLst/>
                        <a:latin typeface="Arial" panose="020B0604020202020204" pitchFamily="34" charset="0"/>
                      </a:endParaRPr>
                    </a:p>
                  </a:txBody>
                  <a:tcPr marL="6350" marR="6350" marT="6350" marB="0"/>
                </a:tc>
                <a:tc>
                  <a:txBody>
                    <a:bodyPr/>
                    <a:lstStyle/>
                    <a:p>
                      <a:pPr algn="l" fontAlgn="t"/>
                      <a:r>
                        <a:rPr lang="en-GB" sz="1600" b="1" i="0" u="none" strike="noStrike" baseline="0">
                          <a:effectLst/>
                        </a:rPr>
                        <a:t>Pearson Correlation</a:t>
                      </a:r>
                      <a:endParaRPr lang="en-GB" sz="1600" b="1" i="0" u="none" strike="noStrike" baseline="0">
                        <a:solidFill>
                          <a:srgbClr val="000000"/>
                        </a:solidFill>
                        <a:effectLst/>
                        <a:latin typeface="Arial" panose="020B0604020202020204" pitchFamily="34" charset="0"/>
                      </a:endParaRPr>
                    </a:p>
                  </a:txBody>
                  <a:tcPr marL="6350" marR="6350" marT="6350" marB="0"/>
                </a:tc>
                <a:tc>
                  <a:txBody>
                    <a:bodyPr/>
                    <a:lstStyle/>
                    <a:p>
                      <a:pPr algn="r" fontAlgn="t"/>
                      <a:r>
                        <a:rPr lang="en-GB" sz="1600" b="1" i="0" u="none" strike="noStrike" baseline="0" dirty="0">
                          <a:effectLst/>
                        </a:rPr>
                        <a:t>-.059</a:t>
                      </a:r>
                      <a:endParaRPr lang="en-GB" sz="1600" b="1" i="0" u="none" strike="noStrike" baseline="0"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166140845"/>
                  </a:ext>
                </a:extLst>
              </a:tr>
              <a:tr h="403622">
                <a:tc vMerge="1">
                  <a:txBody>
                    <a:bodyPr/>
                    <a:lstStyle/>
                    <a:p>
                      <a:endParaRPr lang="en-GB"/>
                    </a:p>
                  </a:txBody>
                  <a:tcPr/>
                </a:tc>
                <a:tc>
                  <a:txBody>
                    <a:bodyPr/>
                    <a:lstStyle/>
                    <a:p>
                      <a:pPr algn="l" fontAlgn="t"/>
                      <a:r>
                        <a:rPr lang="en-GB" sz="1600" b="1" i="0" u="none" strike="noStrike" baseline="0">
                          <a:effectLst/>
                        </a:rPr>
                        <a:t>Sig. (2-tailed)</a:t>
                      </a:r>
                      <a:endParaRPr lang="en-GB" sz="1600" b="1" i="0" u="none" strike="noStrike" baseline="0">
                        <a:solidFill>
                          <a:srgbClr val="000000"/>
                        </a:solidFill>
                        <a:effectLst/>
                        <a:latin typeface="Arial" panose="020B0604020202020204" pitchFamily="34" charset="0"/>
                      </a:endParaRPr>
                    </a:p>
                  </a:txBody>
                  <a:tcPr marL="6350" marR="6350" marT="6350" marB="0"/>
                </a:tc>
                <a:tc>
                  <a:txBody>
                    <a:bodyPr/>
                    <a:lstStyle/>
                    <a:p>
                      <a:pPr algn="r" fontAlgn="t"/>
                      <a:r>
                        <a:rPr lang="en-GB" sz="1600" b="1" i="0" u="none" strike="noStrike" baseline="0">
                          <a:effectLst/>
                        </a:rPr>
                        <a:t>.048</a:t>
                      </a:r>
                      <a:endParaRPr lang="en-GB" sz="1600" b="1" i="0" u="none" strike="noStrike" baseline="0">
                        <a:solidFill>
                          <a:srgbClr val="000000"/>
                        </a:solidFill>
                        <a:effectLst/>
                        <a:latin typeface="Arial Bold" panose="020B0704020202020204" pitchFamily="34" charset="0"/>
                      </a:endParaRPr>
                    </a:p>
                  </a:txBody>
                  <a:tcPr marL="6350" marR="6350" marT="6350" marB="0"/>
                </a:tc>
                <a:extLst>
                  <a:ext uri="{0D108BD9-81ED-4DB2-BD59-A6C34878D82A}">
                    <a16:rowId xmlns:a16="http://schemas.microsoft.com/office/drawing/2014/main" val="2630315327"/>
                  </a:ext>
                </a:extLst>
              </a:tr>
              <a:tr h="403622">
                <a:tc vMerge="1">
                  <a:txBody>
                    <a:bodyPr/>
                    <a:lstStyle/>
                    <a:p>
                      <a:endParaRPr lang="en-GB"/>
                    </a:p>
                  </a:txBody>
                  <a:tcPr/>
                </a:tc>
                <a:tc>
                  <a:txBody>
                    <a:bodyPr/>
                    <a:lstStyle/>
                    <a:p>
                      <a:pPr algn="l" fontAlgn="t"/>
                      <a:r>
                        <a:rPr lang="en-GB" sz="1600" b="1" i="0" u="none" strike="noStrike" baseline="0" dirty="0">
                          <a:effectLst/>
                        </a:rPr>
                        <a:t>N</a:t>
                      </a:r>
                      <a:endParaRPr lang="en-GB" sz="1600" b="1" i="0" u="none" strike="noStrike" baseline="0" dirty="0">
                        <a:solidFill>
                          <a:srgbClr val="000000"/>
                        </a:solidFill>
                        <a:effectLst/>
                        <a:latin typeface="Arial" panose="020B0604020202020204" pitchFamily="34" charset="0"/>
                      </a:endParaRPr>
                    </a:p>
                  </a:txBody>
                  <a:tcPr marL="6350" marR="6350" marT="6350" marB="0"/>
                </a:tc>
                <a:tc>
                  <a:txBody>
                    <a:bodyPr/>
                    <a:lstStyle/>
                    <a:p>
                      <a:pPr algn="r" fontAlgn="t"/>
                      <a:r>
                        <a:rPr lang="en-GB" sz="1600" b="1" i="0" u="none" strike="noStrike" baseline="0" dirty="0">
                          <a:effectLst/>
                        </a:rPr>
                        <a:t>1121</a:t>
                      </a:r>
                      <a:endParaRPr lang="en-GB" sz="1600" b="1" i="0" u="none" strike="noStrike" baseline="0" dirty="0">
                        <a:solidFill>
                          <a:srgbClr val="000000"/>
                        </a:solidFill>
                        <a:effectLst/>
                        <a:latin typeface="Arial" panose="020B0604020202020204" pitchFamily="34" charset="0"/>
                      </a:endParaRPr>
                    </a:p>
                  </a:txBody>
                  <a:tcPr marL="6350" marR="6350" marT="6350" marB="0"/>
                </a:tc>
                <a:extLst>
                  <a:ext uri="{0D108BD9-81ED-4DB2-BD59-A6C34878D82A}">
                    <a16:rowId xmlns:a16="http://schemas.microsoft.com/office/drawing/2014/main" val="2529758093"/>
                  </a:ext>
                </a:extLst>
              </a:tr>
            </a:tbl>
          </a:graphicData>
        </a:graphic>
      </p:graphicFrame>
      <p:sp>
        <p:nvSpPr>
          <p:cNvPr id="5" name="TextBox 4"/>
          <p:cNvSpPr txBox="1"/>
          <p:nvPr/>
        </p:nvSpPr>
        <p:spPr>
          <a:xfrm>
            <a:off x="838200" y="5354320"/>
            <a:ext cx="10439400" cy="523220"/>
          </a:xfrm>
          <a:prstGeom prst="rect">
            <a:avLst/>
          </a:prstGeom>
          <a:noFill/>
        </p:spPr>
        <p:txBody>
          <a:bodyPr wrap="square" rtlCol="0">
            <a:spAutoFit/>
          </a:bodyPr>
          <a:lstStyle/>
          <a:p>
            <a:r>
              <a:rPr lang="en-GB" sz="2800" b="1" dirty="0" smtClean="0">
                <a:solidFill>
                  <a:srgbClr val="FF0000"/>
                </a:solidFill>
              </a:rPr>
              <a:t>Negative Correlation between Fresh Fruit consumption and BMI </a:t>
            </a:r>
            <a:endParaRPr lang="en-GB" sz="2800" b="1" dirty="0">
              <a:solidFill>
                <a:srgbClr val="FF0000"/>
              </a:solidFill>
            </a:endParaRPr>
          </a:p>
        </p:txBody>
      </p:sp>
    </p:spTree>
    <p:extLst>
      <p:ext uri="{BB962C8B-B14F-4D97-AF65-F5344CB8AC3E}">
        <p14:creationId xmlns:p14="http://schemas.microsoft.com/office/powerpoint/2010/main" val="7585171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896</TotalTime>
  <Words>799</Words>
  <Application>Microsoft Office PowerPoint</Application>
  <PresentationFormat>Widescreen</PresentationFormat>
  <Paragraphs>360</Paragraphs>
  <Slides>18</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Bold</vt:lpstr>
      <vt:lpstr>Calibri</vt:lpstr>
      <vt:lpstr>Calibri Light</vt:lpstr>
      <vt:lpstr>Times New Roman</vt:lpstr>
      <vt:lpstr>Office Theme</vt:lpstr>
      <vt:lpstr>Body Mass Index and  Sugar Consumption  in School Children in Malta</vt:lpstr>
      <vt:lpstr>STUDY</vt:lpstr>
      <vt:lpstr>STUDY</vt:lpstr>
      <vt:lpstr>PowerPoint Presentation</vt:lpstr>
      <vt:lpstr>STUDY</vt:lpstr>
      <vt:lpstr>BMI in 3 year olds (IOTF cut off points) </vt:lpstr>
      <vt:lpstr>BMI IN 8 YEAR OLDS (IOTF cut off point)</vt:lpstr>
      <vt:lpstr>BMI IN 3, 8 AND 12 YEAR OLDS (IOTF)</vt:lpstr>
      <vt:lpstr>RESULTS/ANALYSIS</vt:lpstr>
      <vt:lpstr>Results in 3 year olds</vt:lpstr>
      <vt:lpstr>Results in 8 year olds </vt:lpstr>
      <vt:lpstr>Results in 12 year olds </vt:lpstr>
      <vt:lpstr>Acids</vt:lpstr>
      <vt:lpstr>PowerPoint Presentation</vt:lpstr>
      <vt:lpstr>   “The high and increasing consumption of sugars-sweetened drinks by children in many countries is of serious concern. It is estimated that each additional can or glass of sweetened drink that they consume every day increases risk of becoming obese by 60%.”  </vt:lpstr>
      <vt:lpstr>Conclusions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Cauchi</dc:creator>
  <cp:lastModifiedBy>Pauline Vassallo</cp:lastModifiedBy>
  <cp:revision>47</cp:revision>
  <dcterms:created xsi:type="dcterms:W3CDTF">2017-10-19T13:30:00Z</dcterms:created>
  <dcterms:modified xsi:type="dcterms:W3CDTF">2017-10-20T10:41:16Z</dcterms:modified>
</cp:coreProperties>
</file>