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  <p:sldId id="266" r:id="rId9"/>
    <p:sldId id="267" r:id="rId10"/>
    <p:sldId id="265" r:id="rId11"/>
    <p:sldId id="271" r:id="rId12"/>
    <p:sldId id="268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83446-5D98-4734-8554-1139722108F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5FDDB-40BB-4585-9D62-14AE8FEFA0D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83446-5D98-4734-8554-1139722108F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5FDDB-40BB-4585-9D62-14AE8FEFA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83446-5D98-4734-8554-1139722108F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5FDDB-40BB-4585-9D62-14AE8FEFA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83446-5D98-4734-8554-1139722108F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5FDDB-40BB-4585-9D62-14AE8FEFA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83446-5D98-4734-8554-1139722108F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5FDDB-40BB-4585-9D62-14AE8FEFA0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83446-5D98-4734-8554-1139722108F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5FDDB-40BB-4585-9D62-14AE8FEFA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83446-5D98-4734-8554-1139722108F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5FDDB-40BB-4585-9D62-14AE8FEFA0D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83446-5D98-4734-8554-1139722108F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5FDDB-40BB-4585-9D62-14AE8FEFA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83446-5D98-4734-8554-1139722108F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5FDDB-40BB-4585-9D62-14AE8FEFA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83446-5D98-4734-8554-1139722108F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5FDDB-40BB-4585-9D62-14AE8FEFA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7D83446-5D98-4734-8554-1139722108F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1A5FDDB-40BB-4585-9D62-14AE8FEFA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D83446-5D98-4734-8554-1139722108F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1A5FDDB-40BB-4585-9D62-14AE8FEFA0D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Thyroid Cancer Survival – Population based study – EUROCARE-5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7772400" cy="1828800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Dr Dominic Agius</a:t>
            </a:r>
          </a:p>
          <a:p>
            <a:r>
              <a:rPr lang="en-US" sz="2400" dirty="0" smtClean="0"/>
              <a:t>Head Malta National Cancer Registry</a:t>
            </a:r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                                                                                                                         20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October, 2017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56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r>
              <a:rPr lang="en-US" dirty="0" smtClean="0"/>
              <a:t>Results (Age)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/>
          <a:lstStyle/>
          <a:p>
            <a:r>
              <a:rPr lang="en-US" dirty="0" smtClean="0"/>
              <a:t>Thyroid cancer: 5-yr RS by age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622695"/>
              </p:ext>
            </p:extLst>
          </p:nvPr>
        </p:nvGraphicFramePr>
        <p:xfrm>
          <a:off x="1600200" y="2057400"/>
          <a:ext cx="6019800" cy="312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6600"/>
                <a:gridCol w="2006600"/>
                <a:gridCol w="2006600"/>
              </a:tblGrid>
              <a:tr h="520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Age (</a:t>
                      </a:r>
                      <a:r>
                        <a:rPr lang="en-US" sz="1100" dirty="0" err="1">
                          <a:effectLst/>
                        </a:rPr>
                        <a:t>yr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Women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0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&gt;99%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97%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0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45-54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&gt;95%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0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84%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0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0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51%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94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Results – 10-yr RS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/>
          <a:lstStyle/>
          <a:p>
            <a:r>
              <a:rPr lang="en-US" sz="2000" b="1" dirty="0"/>
              <a:t>Ten-year relative survival (10-yr RS, %), and 10-year relative survival conditional on surviving five years (10-yr/5-yr)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062793"/>
              </p:ext>
            </p:extLst>
          </p:nvPr>
        </p:nvGraphicFramePr>
        <p:xfrm>
          <a:off x="1295400" y="2133600"/>
          <a:ext cx="6705600" cy="236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1321"/>
                <a:gridCol w="2147299"/>
                <a:gridCol w="3446980"/>
              </a:tblGrid>
              <a:tr h="117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10-yr RS 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10-yr RS conditional on surviving 5 yrs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5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Women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89.4 (88.6-90)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97.5 (96-99)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5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79.2 (77.5-80.7)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94.6 (90.9-98.5)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7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Thyroid cancer survival trends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057400"/>
            <a:ext cx="6400800" cy="4038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5-yr RS over period 1999-2007</a:t>
            </a:r>
          </a:p>
          <a:p>
            <a:endParaRPr lang="en-US" sz="3200" dirty="0" smtClean="0"/>
          </a:p>
          <a:p>
            <a:r>
              <a:rPr lang="en-US" sz="3200" dirty="0" smtClean="0"/>
              <a:t>All thyroid cancers  +5%</a:t>
            </a:r>
          </a:p>
          <a:p>
            <a:endParaRPr lang="en-US" sz="3200" dirty="0" smtClean="0"/>
          </a:p>
          <a:p>
            <a:r>
              <a:rPr lang="en-US" sz="3200" dirty="0" smtClean="0"/>
              <a:t>Papillary thyroid cancer +2%</a:t>
            </a:r>
          </a:p>
          <a:p>
            <a:endParaRPr lang="en-US" sz="3200" dirty="0" smtClean="0"/>
          </a:p>
          <a:p>
            <a:r>
              <a:rPr lang="en-US" sz="3200" dirty="0" smtClean="0"/>
              <a:t>Follicular thyroid cancer +4%</a:t>
            </a:r>
          </a:p>
          <a:p>
            <a:endParaRPr lang="en-US" sz="3200" dirty="0" smtClean="0"/>
          </a:p>
          <a:p>
            <a:r>
              <a:rPr lang="en-US" sz="3200" dirty="0" smtClean="0"/>
              <a:t>In women only, medullary and anaplastic cancers +7%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505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7724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Conclusions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6400800" cy="4038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Trends in thyroid cancer survival and country differences seem to be explained by:</a:t>
            </a:r>
          </a:p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en-US" sz="2800" dirty="0" smtClean="0"/>
              <a:t>Varying histological case-mix</a:t>
            </a:r>
          </a:p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en-US" sz="2800" dirty="0" smtClean="0"/>
              <a:t>Age distribution of cases</a:t>
            </a:r>
          </a:p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en-US" sz="2800" dirty="0" smtClean="0"/>
              <a:t>Results could inform management     strategies aimed at reducing  unnecessary and harmful treatments  that negatively impinge on patients’ quality of life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657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244334"/>
            <a:ext cx="472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/>
              <a:t>Thank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20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1"/>
            <a:ext cx="7772400" cy="1143000"/>
          </a:xfrm>
        </p:spPr>
        <p:txBody>
          <a:bodyPr/>
          <a:lstStyle/>
          <a:p>
            <a:r>
              <a:rPr lang="en-US" sz="4000" dirty="0" smtClean="0"/>
              <a:t>Overview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267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Over last 25 years:</a:t>
            </a:r>
          </a:p>
          <a:p>
            <a:r>
              <a:rPr lang="en-US" sz="2800" dirty="0" smtClean="0"/>
              <a:t>Relative survival from thyroid cancer by sex, country, age, period and histological type</a:t>
            </a:r>
          </a:p>
          <a:p>
            <a:endParaRPr lang="en-US" sz="2800" dirty="0" smtClean="0"/>
          </a:p>
          <a:p>
            <a:r>
              <a:rPr lang="en-US" sz="2800" dirty="0" smtClean="0"/>
              <a:t>Thyroid cancer incidence – increased</a:t>
            </a:r>
          </a:p>
          <a:p>
            <a:r>
              <a:rPr lang="en-US" sz="2800" dirty="0" smtClean="0"/>
              <a:t>Mortality trends – stable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5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1"/>
            <a:ext cx="7772400" cy="914399"/>
          </a:xfrm>
        </p:spPr>
        <p:txBody>
          <a:bodyPr/>
          <a:lstStyle/>
          <a:p>
            <a:r>
              <a:rPr lang="en-US" sz="4000" dirty="0" smtClean="0"/>
              <a:t>Methods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010400" cy="3962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Data from 29 countries</a:t>
            </a:r>
          </a:p>
          <a:p>
            <a:r>
              <a:rPr lang="en-US" sz="2800" dirty="0" smtClean="0"/>
              <a:t>1.One and five year Relative Survival Rates for adult patients diagnosed in 2000-2007 and followed-up till end of 2008</a:t>
            </a:r>
          </a:p>
          <a:p>
            <a:endParaRPr lang="en-US" sz="2800" dirty="0" smtClean="0"/>
          </a:p>
          <a:p>
            <a:r>
              <a:rPr lang="en-US" sz="2800" dirty="0" smtClean="0"/>
              <a:t>2. Trends in Relative Survival Rates in1999-2007 period</a:t>
            </a:r>
          </a:p>
          <a:p>
            <a:endParaRPr lang="en-US" sz="2800" dirty="0" smtClean="0"/>
          </a:p>
          <a:p>
            <a:r>
              <a:rPr lang="en-US" sz="2800" dirty="0" smtClean="0"/>
              <a:t>3. 10-year Relative Survival Rates in 2005-2007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296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1"/>
            <a:ext cx="7772400" cy="685799"/>
          </a:xfrm>
        </p:spPr>
        <p:txBody>
          <a:bodyPr/>
          <a:lstStyle/>
          <a:p>
            <a:r>
              <a:rPr lang="en-US" sz="4000" dirty="0" smtClean="0"/>
              <a:t>Results (incidence)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05000"/>
            <a:ext cx="6400800" cy="41910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Overall 5-yr Relative Survival</a:t>
            </a:r>
          </a:p>
          <a:p>
            <a:endParaRPr lang="en-US" dirty="0" smtClean="0"/>
          </a:p>
          <a:p>
            <a:r>
              <a:rPr lang="en-US" dirty="0" smtClean="0"/>
              <a:t>Women – 88%; Men – 81%</a:t>
            </a:r>
          </a:p>
          <a:p>
            <a:endParaRPr lang="en-US" dirty="0" smtClean="0"/>
          </a:p>
          <a:p>
            <a:r>
              <a:rPr lang="en-US" dirty="0" smtClean="0"/>
              <a:t>Strong correlation by country between </a:t>
            </a:r>
            <a:r>
              <a:rPr lang="en-US" dirty="0" smtClean="0">
                <a:solidFill>
                  <a:srgbClr val="FF0000"/>
                </a:solidFill>
              </a:rPr>
              <a:t>survival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incidence rates and histological type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Highest incidence, survival, papillary type (79%) in Southern Europe.</a:t>
            </a:r>
          </a:p>
          <a:p>
            <a:endParaRPr lang="en-US" dirty="0" smtClean="0"/>
          </a:p>
          <a:p>
            <a:r>
              <a:rPr lang="en-US" dirty="0" smtClean="0"/>
              <a:t>Lowest in UK and Ireland – papillary type (58%);</a:t>
            </a:r>
          </a:p>
          <a:p>
            <a:r>
              <a:rPr lang="en-US" dirty="0" smtClean="0"/>
              <a:t>Follicular type (23% - 15% in Europe)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59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Results (incidence cont.)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1752600"/>
            <a:ext cx="6400800" cy="4191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Thyroid cancer: Survival – Incidence</a:t>
            </a:r>
          </a:p>
          <a:p>
            <a:r>
              <a:rPr lang="en-US" sz="2400" dirty="0" smtClean="0"/>
              <a:t>Females</a:t>
            </a:r>
            <a:endParaRPr lang="en-US" sz="2400" dirty="0"/>
          </a:p>
        </p:txBody>
      </p:sp>
      <p:pic>
        <p:nvPicPr>
          <p:cNvPr id="4" name="Immagin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6525" y="1676400"/>
            <a:ext cx="5410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184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Results (incidence cont.)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4401" y="1337480"/>
            <a:ext cx="6400800" cy="4834719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Thyroid cancer: Survival – Incidence</a:t>
            </a:r>
          </a:p>
          <a:p>
            <a:r>
              <a:rPr lang="en-US" sz="2400" dirty="0" smtClean="0"/>
              <a:t>Men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4" name="Immagine 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3501" y="1371600"/>
            <a:ext cx="55626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89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1"/>
            <a:ext cx="7772400" cy="1066800"/>
          </a:xfrm>
        </p:spPr>
        <p:txBody>
          <a:bodyPr/>
          <a:lstStyle/>
          <a:p>
            <a:r>
              <a:rPr lang="en-US" dirty="0" smtClean="0"/>
              <a:t>Results (Histology)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5-yr Relative Survival vs histology</a:t>
            </a:r>
          </a:p>
          <a:p>
            <a:endParaRPr lang="en-US" sz="2800" dirty="0" smtClean="0"/>
          </a:p>
          <a:p>
            <a:r>
              <a:rPr lang="en-US" sz="2800" dirty="0" smtClean="0"/>
              <a:t>Papillary (98% in woman; 94% in men)</a:t>
            </a:r>
          </a:p>
          <a:p>
            <a:endParaRPr lang="en-US" sz="2800" dirty="0" smtClean="0"/>
          </a:p>
          <a:p>
            <a:r>
              <a:rPr lang="en-US" sz="2800" dirty="0" smtClean="0"/>
              <a:t>Follicular (92% in women; 87% in men)</a:t>
            </a:r>
          </a:p>
          <a:p>
            <a:endParaRPr lang="en-US" sz="2800" dirty="0" smtClean="0"/>
          </a:p>
          <a:p>
            <a:r>
              <a:rPr lang="en-US" sz="2800" dirty="0" smtClean="0"/>
              <a:t>Medullary (88% in women; 75% in men)</a:t>
            </a:r>
          </a:p>
          <a:p>
            <a:endParaRPr lang="en-US" sz="2800" dirty="0" smtClean="0"/>
          </a:p>
          <a:p>
            <a:r>
              <a:rPr lang="en-US" sz="2800" dirty="0" smtClean="0"/>
              <a:t>Anaplastic (14% in women; 12% in men)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62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1219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Results (Histology)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6537" y="1981200"/>
            <a:ext cx="6400800" cy="4191000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5-yr RS for papillary thyroid cancer by period and region - women</a:t>
            </a:r>
          </a:p>
          <a:p>
            <a:endParaRPr lang="en-US" dirty="0"/>
          </a:p>
        </p:txBody>
      </p:sp>
      <p:pic>
        <p:nvPicPr>
          <p:cNvPr id="4" name="Immagin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19199"/>
            <a:ext cx="6400800" cy="36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47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219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Results (Histology)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6400800" cy="434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5-yr RS for follicular thyroid cancer by period and region – women</a:t>
            </a:r>
          </a:p>
          <a:p>
            <a:endParaRPr lang="en-US" sz="2400" dirty="0"/>
          </a:p>
        </p:txBody>
      </p:sp>
      <p:pic>
        <p:nvPicPr>
          <p:cNvPr id="4" name="Immagin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5442" y="1524000"/>
            <a:ext cx="6629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041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133</TotalTime>
  <Words>453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Thyroid Cancer Survival – Population based study – EUROCARE-5</vt:lpstr>
      <vt:lpstr>Overview</vt:lpstr>
      <vt:lpstr>Methods</vt:lpstr>
      <vt:lpstr>Results (incidence)</vt:lpstr>
      <vt:lpstr>Results (incidence cont.)</vt:lpstr>
      <vt:lpstr>Results (incidence cont.)</vt:lpstr>
      <vt:lpstr>Results (Histology)</vt:lpstr>
      <vt:lpstr>Results (Histology)</vt:lpstr>
      <vt:lpstr>Results (Histology)</vt:lpstr>
      <vt:lpstr>Results (Age)</vt:lpstr>
      <vt:lpstr>Results – 10-yr RS</vt:lpstr>
      <vt:lpstr>Thyroid cancer survival trends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Cancer Survival – Population based study – EUROCARE-5</dc:title>
  <dc:creator>Domag</dc:creator>
  <cp:lastModifiedBy>Domag</cp:lastModifiedBy>
  <cp:revision>19</cp:revision>
  <dcterms:created xsi:type="dcterms:W3CDTF">2017-10-14T12:52:39Z</dcterms:created>
  <dcterms:modified xsi:type="dcterms:W3CDTF">2017-10-14T15:06:03Z</dcterms:modified>
</cp:coreProperties>
</file>